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wdp" ContentType="image/vnd.ms-photo"/>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48"/>
  </p:handoutMasterIdLst>
  <p:sldIdLst>
    <p:sldId id="327" r:id="rId3"/>
    <p:sldId id="330" r:id="rId4"/>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33" r:id="rId26"/>
    <p:sldId id="334" r:id="rId27"/>
    <p:sldId id="309" r:id="rId28"/>
    <p:sldId id="310" r:id="rId29"/>
    <p:sldId id="311" r:id="rId30"/>
    <p:sldId id="312" r:id="rId31"/>
    <p:sldId id="314" r:id="rId32"/>
    <p:sldId id="335" r:id="rId33"/>
    <p:sldId id="315" r:id="rId34"/>
    <p:sldId id="316" r:id="rId35"/>
    <p:sldId id="336" r:id="rId36"/>
    <p:sldId id="294" r:id="rId37"/>
    <p:sldId id="296" r:id="rId38"/>
    <p:sldId id="318" r:id="rId39"/>
    <p:sldId id="319" r:id="rId40"/>
    <p:sldId id="321" r:id="rId41"/>
    <p:sldId id="324" r:id="rId42"/>
    <p:sldId id="288" r:id="rId43"/>
    <p:sldId id="289" r:id="rId44"/>
    <p:sldId id="320" r:id="rId45"/>
    <p:sldId id="274" r:id="rId46"/>
    <p:sldId id="329" r:id="rId4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576" autoAdjust="0"/>
    <p:restoredTop sz="85206"/>
  </p:normalViewPr>
  <p:slideViewPr>
    <p:cSldViewPr snapToGrid="0" snapToObjects="1" showGuides="1">
      <p:cViewPr varScale="1">
        <p:scale>
          <a:sx n="71" d="100"/>
          <a:sy n="71" d="100"/>
        </p:scale>
        <p:origin x="44" y="1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5" Type="http://schemas.openxmlformats.org/officeDocument/2006/relationships/customXml" Target="../customXml/item3.xml"/><Relationship Id="rId54" Type="http://schemas.openxmlformats.org/officeDocument/2006/relationships/customXml" Target="../customXml/item2.xml"/><Relationship Id="rId53" Type="http://schemas.openxmlformats.org/officeDocument/2006/relationships/customXml" Target="../customXml/item1.xml"/><Relationship Id="rId52" Type="http://schemas.openxmlformats.org/officeDocument/2006/relationships/commentAuthors" Target="commentAuthors.xml"/><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notesMaster" Target="notesMasters/notesMaster1.xml"/><Relationship Id="rId49" Type="http://schemas.openxmlformats.org/officeDocument/2006/relationships/presProps" Target="presProps.xml"/><Relationship Id="rId48" Type="http://schemas.openxmlformats.org/officeDocument/2006/relationships/handoutMaster" Target="handoutMasters/handoutMaster1.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wdp>
</file>

<file path=ppt/media/image13.png>
</file>

<file path=ppt/media/image14.png>
</file>

<file path=ppt/media/image15.png>
</file>

<file path=ppt/media/image16.png>
</file>

<file path=ppt/media/image17.png>
</file>

<file path=ppt/media/image18.wdp>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jpeg>
</file>

<file path=ppt/media/image39.png>
</file>

<file path=ppt/media/image4.jpeg>
</file>

<file path=ppt/media/image40.png>
</file>

<file path=ppt/media/image41.jpeg>
</file>

<file path=ppt/media/image5.png>
</file>

<file path=ppt/media/image6.wdp>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DLaM Display" panose="020F0502020204030204" pitchFamily="2" charset="0"/>
              </a:defRPr>
            </a:lvl1pPr>
          </a:lstStyle>
          <a:p>
            <a:fld id="{A190C97C-0095-2443-AC12-FA4CBA4ACD4D}"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microsoft.com/office/2007/relationships/hdphoto" Target="../media/image12.wdp"/><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18.wdp"/><Relationship Id="rId1"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4.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5.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8.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9.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0.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2.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3.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4.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5.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6.jpe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7.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8.jpe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9.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0.png"/><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microsoft.com/office/2007/relationships/hdphoto" Target="../media/image6.wdp"/><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microsoft.com/office/2007/relationships/hdphoto" Target="../media/image8.wdp"/><Relationship Id="rId2" Type="http://schemas.openxmlformats.org/officeDocument/2006/relationships/image" Target="../media/image7.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820" y="4891899"/>
            <a:ext cx="2514600" cy="645160"/>
          </a:xfrm>
          <a:prstGeom prst="rect">
            <a:avLst/>
          </a:prstGeom>
          <a:noFill/>
        </p:spPr>
        <p:txBody>
          <a:bodyPr wrap="square" lIns="91440" tIns="45720" rIns="91440" bIns="45720" rtlCol="0" anchor="t">
            <a:spAutoFit/>
          </a:bodyPr>
          <a:lstStyle/>
          <a:p>
            <a:r>
              <a:rPr lang="en-US" altLang="zh-CN" dirty="0">
                <a:solidFill>
                  <a:schemeClr val="bg2"/>
                </a:solidFill>
                <a:latin typeface="Abadi"/>
                <a:ea typeface="SF Pro" pitchFamily="2" charset="0"/>
                <a:cs typeface="SF Pro" pitchFamily="2" charset="0"/>
              </a:rPr>
              <a:t>&lt;Zhaoyuan  chang&gt;</a:t>
            </a:r>
            <a:endParaRPr lang="en-US" altLang="zh-CN" dirty="0">
              <a:solidFill>
                <a:schemeClr val="bg2"/>
              </a:solidFill>
              <a:latin typeface="Abadi"/>
              <a:ea typeface="SF Pro" pitchFamily="2" charset="0"/>
              <a:cs typeface="SF Pro" pitchFamily="2" charset="0"/>
            </a:endParaRPr>
          </a:p>
          <a:p>
            <a:r>
              <a:rPr lang="en-US" altLang="zh-CN" dirty="0">
                <a:solidFill>
                  <a:schemeClr val="bg2"/>
                </a:solidFill>
                <a:latin typeface="Abadi" panose="020B0604020104020204" pitchFamily="34" charset="0"/>
                <a:ea typeface="SF Pro" pitchFamily="2" charset="0"/>
                <a:cs typeface="SF Pro" pitchFamily="2" charset="0"/>
              </a:rPr>
              <a:t>&lt;2.23.2025&gt;</a:t>
            </a:r>
            <a:endParaRPr lang="en-US" altLang="zh-CN"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318115" y="1454436"/>
            <a:ext cx="5430160" cy="4740049"/>
          </a:xfrm>
          <a:prstGeom prst="rect">
            <a:avLst/>
          </a:prstGeom>
        </p:spPr>
        <p:txBody>
          <a:bodyPr/>
          <a:lstStyle/>
          <a:p>
            <a:r>
              <a:rPr lang="en-US" sz="2200" dirty="0">
                <a:solidFill>
                  <a:schemeClr val="accent3">
                    <a:lumMod val="25000"/>
                  </a:schemeClr>
                </a:solidFill>
                <a:latin typeface="ADLaM Display" panose="020F0502020204030204" pitchFamily="2" charset="0"/>
              </a:rPr>
              <a:t>We performed exploratory data analysis and determined the training labels.</a:t>
            </a:r>
            <a:endParaRPr lang="en-US" sz="2200" dirty="0">
              <a:solidFill>
                <a:schemeClr val="accent3">
                  <a:lumMod val="25000"/>
                </a:schemeClr>
              </a:solidFill>
              <a:latin typeface="ADLaM Display" panose="020F0502020204030204" pitchFamily="2" charset="0"/>
            </a:endParaRPr>
          </a:p>
          <a:p>
            <a:r>
              <a:rPr lang="en-US" sz="2200" dirty="0">
                <a:solidFill>
                  <a:schemeClr val="accent3">
                    <a:lumMod val="25000"/>
                  </a:schemeClr>
                </a:solidFill>
                <a:latin typeface="ADLaM Display" panose="020F0502020204030204" pitchFamily="2" charset="0"/>
              </a:rPr>
              <a:t>We calculated the number of launches at each site, and the number and occurrence of each orbits</a:t>
            </a:r>
            <a:endParaRPr lang="en-US" sz="2200" dirty="0">
              <a:solidFill>
                <a:schemeClr val="accent3">
                  <a:lumMod val="25000"/>
                </a:schemeClr>
              </a:solidFill>
              <a:latin typeface="ADLaM Display" panose="020F0502020204030204" pitchFamily="2" charset="0"/>
            </a:endParaRPr>
          </a:p>
          <a:p>
            <a:r>
              <a:rPr lang="en-US" sz="2200" dirty="0">
                <a:solidFill>
                  <a:schemeClr val="accent3">
                    <a:lumMod val="25000"/>
                  </a:schemeClr>
                </a:solidFill>
                <a:latin typeface="ADLaM Display" panose="020F0502020204030204" pitchFamily="2" charset="0"/>
              </a:rPr>
              <a:t>We created landing outcome label from outcome column and exported the results to csv.</a:t>
            </a:r>
            <a:endParaRPr lang="en-US" sz="2200" dirty="0">
              <a:solidFill>
                <a:schemeClr val="accent3">
                  <a:lumMod val="25000"/>
                </a:schemeClr>
              </a:solidFill>
              <a:latin typeface="ADLaM Display" panose="020F0502020204030204" pitchFamily="2" charset="0"/>
            </a:endParaRPr>
          </a:p>
          <a:p>
            <a:endParaRPr lang="en-US" dirty="0"/>
          </a:p>
          <a:p>
            <a:endParaRPr lang="en-US" dirty="0"/>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Data Wrangling</a:t>
            </a:r>
            <a:endParaRPr lang="en-US" dirty="0">
              <a:solidFill>
                <a:srgbClr val="0B49CB"/>
              </a:solidFill>
              <a:latin typeface="ADLaM Display" panose="020F0502020204030204" pitchFamily="2" charset="0"/>
            </a:endParaRPr>
          </a:p>
        </p:txBody>
      </p:sp>
      <p:sp>
        <p:nvSpPr>
          <p:cNvPr id="6" name="Content Placeholder 4"/>
          <p:cNvSpPr txBox="1"/>
          <p:nvPr/>
        </p:nvSpPr>
        <p:spPr>
          <a:xfrm>
            <a:off x="770011"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p:cNvPicPr>
            <a:picLocks noChangeAspect="1"/>
          </p:cNvPicPr>
          <p:nvPr/>
        </p:nvPicPr>
        <p:blipFill>
          <a:blip r:embed="rId2"/>
          <a:stretch>
            <a:fillRect/>
          </a:stretch>
        </p:blipFill>
        <p:spPr>
          <a:xfrm>
            <a:off x="6268360" y="2441905"/>
            <a:ext cx="3480034" cy="276510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433577"/>
            <a:ext cx="2743200" cy="401638"/>
          </a:xfrm>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DLaM Display" panose="020F0502020204030204" pitchFamily="2" charset="0"/>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DLaM Display" panose="020F0502020204030204" pitchFamily="2"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EDA with Data Visualization</a:t>
            </a:r>
            <a:endParaRPr lang="en-US" dirty="0">
              <a:solidFill>
                <a:srgbClr val="0B49CB"/>
              </a:solidFill>
              <a:latin typeface="ADLaM Display" panose="020F0502020204030204" pitchFamily="2" charset="0"/>
            </a:endParaRPr>
          </a:p>
        </p:txBody>
      </p:sp>
      <p:sp>
        <p:nvSpPr>
          <p:cNvPr id="6" name="Content Placeholder 4"/>
          <p:cNvSpPr txBox="1"/>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endParaRPr lang="en-US" sz="2200" dirty="0">
              <a:solidFill>
                <a:schemeClr val="accent3">
                  <a:lumMod val="25000"/>
                </a:schemeClr>
              </a:solidFill>
              <a:latin typeface="ADLaM Display" panose="020F0502020204030204" pitchFamily="2" charset="0"/>
            </a:endParaRPr>
          </a:p>
        </p:txBody>
      </p:sp>
      <p:pic>
        <p:nvPicPr>
          <p:cNvPr id="7" name="Picture 6"/>
          <p:cNvPicPr>
            <a:picLocks noChangeAspect="1"/>
          </p:cNvPicPr>
          <p:nvPr/>
        </p:nvPicPr>
        <p:blipFill>
          <a:blip r:embed="rId2">
            <a:grayscl/>
          </a:blip>
          <a:stretch>
            <a:fillRect/>
          </a:stretch>
        </p:blipFill>
        <p:spPr>
          <a:xfrm>
            <a:off x="6434659" y="4384028"/>
            <a:ext cx="4331472" cy="2388325"/>
          </a:xfrm>
          <a:prstGeom prst="rect">
            <a:avLst/>
          </a:prstGeom>
        </p:spPr>
      </p:pic>
      <p:pic>
        <p:nvPicPr>
          <p:cNvPr id="9" name="Picture 8"/>
          <p:cNvPicPr>
            <a:picLocks noChangeAspect="1"/>
          </p:cNvPicPr>
          <p:nvPr/>
        </p:nvPicPr>
        <p:blipFill>
          <a:blip r:embed="rId3">
            <a:extLst>
              <a:ext uri="{BEBA8EAE-BF5A-486C-A8C5-ECC9F3942E4B}">
                <a14:imgProps xmlns:a14="http://schemas.microsoft.com/office/drawing/2010/main">
                  <a14:imgLayer r:embed="rId4">
                    <a14:imgEffect>
                      <a14:colorTemperature colorTemp="11200"/>
                    </a14:imgEffect>
                    <a14:imgEffect>
                      <a14:saturation sat="0"/>
                    </a14:imgEffect>
                  </a14:imgLayer>
                </a14:imgProps>
              </a:ext>
            </a:extLst>
          </a:blip>
          <a:stretch>
            <a:fillRect/>
          </a:stretch>
        </p:blipFill>
        <p:spPr>
          <a:xfrm>
            <a:off x="6501117" y="1495703"/>
            <a:ext cx="4198556" cy="239939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DLaM Display" panose="020F0502020204030204" pitchFamily="2" charset="0"/>
              </a:rPr>
              <a:t>We loaded the SpaceX dataset into a PostgreSQL database without leaving the </a:t>
            </a:r>
            <a:r>
              <a:rPr lang="en-US" sz="2200" dirty="0" err="1">
                <a:solidFill>
                  <a:schemeClr val="accent3">
                    <a:lumMod val="25000"/>
                  </a:schemeClr>
                </a:solidFill>
                <a:latin typeface="ADLaM Display" panose="020F0502020204030204" pitchFamily="2" charset="0"/>
              </a:rPr>
              <a:t>jupyter</a:t>
            </a:r>
            <a:r>
              <a:rPr lang="en-US" sz="2200" dirty="0">
                <a:solidFill>
                  <a:schemeClr val="accent3">
                    <a:lumMod val="25000"/>
                  </a:schemeClr>
                </a:solidFill>
                <a:latin typeface="ADLaM Display" panose="020F0502020204030204" pitchFamily="2" charset="0"/>
              </a:rPr>
              <a:t> notebook.</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We applied EDA with SQL to get insight from the data. We wrote queries to find out for instance:</a:t>
            </a:r>
            <a:endParaRPr lang="en-US" sz="22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sz="1700" dirty="0">
                <a:solidFill>
                  <a:schemeClr val="bg2">
                    <a:lumMod val="50000"/>
                  </a:schemeClr>
                </a:solidFill>
                <a:latin typeface="ADLaM Display" panose="020F0502020204030204" pitchFamily="2" charset="0"/>
              </a:rPr>
              <a:t>The names of unique launch sites in the space mission.</a:t>
            </a:r>
            <a:endParaRPr lang="en-US" sz="1700" dirty="0">
              <a:solidFill>
                <a:schemeClr val="bg2">
                  <a:lumMod val="50000"/>
                </a:schemeClr>
              </a:solidFill>
              <a:latin typeface="ADLaM Display" panose="020F0502020204030204" pitchFamily="2" charset="0"/>
            </a:endParaRPr>
          </a:p>
          <a:p>
            <a:pPr lvl="1">
              <a:lnSpc>
                <a:spcPct val="100000"/>
              </a:lnSpc>
              <a:spcBef>
                <a:spcPts val="1400"/>
              </a:spcBef>
              <a:buFontTx/>
              <a:buChar char="-"/>
            </a:pPr>
            <a:r>
              <a:rPr lang="en-US" sz="1700" dirty="0">
                <a:solidFill>
                  <a:schemeClr val="bg2">
                    <a:lumMod val="50000"/>
                  </a:schemeClr>
                </a:solidFill>
                <a:latin typeface="ADLaM Display" panose="020F0502020204030204" pitchFamily="2" charset="0"/>
              </a:rPr>
              <a:t>The total payload mass carried by boosters launched by NASA (CRS)</a:t>
            </a:r>
            <a:endParaRPr lang="en-US" sz="1700" dirty="0">
              <a:solidFill>
                <a:schemeClr val="bg2">
                  <a:lumMod val="50000"/>
                </a:schemeClr>
              </a:solidFill>
              <a:latin typeface="ADLaM Display" panose="020F0502020204030204" pitchFamily="2" charset="0"/>
            </a:endParaRPr>
          </a:p>
          <a:p>
            <a:pPr lvl="1">
              <a:lnSpc>
                <a:spcPct val="100000"/>
              </a:lnSpc>
              <a:spcBef>
                <a:spcPts val="1400"/>
              </a:spcBef>
              <a:buFontTx/>
              <a:buChar char="-"/>
            </a:pPr>
            <a:r>
              <a:rPr lang="en-US" sz="1700" dirty="0">
                <a:solidFill>
                  <a:schemeClr val="bg2">
                    <a:lumMod val="50000"/>
                  </a:schemeClr>
                </a:solidFill>
                <a:latin typeface="ADLaM Display" panose="020F0502020204030204" pitchFamily="2" charset="0"/>
              </a:rPr>
              <a:t>The average payload mass carried by booster version F9 v1.1</a:t>
            </a:r>
            <a:endParaRPr lang="en-US" sz="1700" dirty="0">
              <a:solidFill>
                <a:schemeClr val="bg2">
                  <a:lumMod val="50000"/>
                </a:schemeClr>
              </a:solidFill>
              <a:latin typeface="ADLaM Display" panose="020F0502020204030204" pitchFamily="2" charset="0"/>
            </a:endParaRPr>
          </a:p>
          <a:p>
            <a:pPr lvl="1">
              <a:lnSpc>
                <a:spcPct val="100000"/>
              </a:lnSpc>
              <a:spcBef>
                <a:spcPts val="1400"/>
              </a:spcBef>
              <a:buFontTx/>
              <a:buChar char="-"/>
            </a:pPr>
            <a:r>
              <a:rPr lang="en-US" sz="1700" dirty="0">
                <a:solidFill>
                  <a:schemeClr val="bg2">
                    <a:lumMod val="50000"/>
                  </a:schemeClr>
                </a:solidFill>
                <a:latin typeface="ADLaM Display" panose="020F0502020204030204" pitchFamily="2" charset="0"/>
              </a:rPr>
              <a:t>The total number of successful and failure mission outcomes</a:t>
            </a:r>
            <a:endParaRPr lang="en-US" sz="1700" dirty="0">
              <a:solidFill>
                <a:schemeClr val="bg2">
                  <a:lumMod val="50000"/>
                </a:schemeClr>
              </a:solidFill>
              <a:latin typeface="ADLaM Display" panose="020F0502020204030204" pitchFamily="2" charset="0"/>
            </a:endParaRPr>
          </a:p>
          <a:p>
            <a:pPr lvl="1">
              <a:lnSpc>
                <a:spcPct val="100000"/>
              </a:lnSpc>
              <a:spcBef>
                <a:spcPts val="1400"/>
              </a:spcBef>
              <a:buFontTx/>
              <a:buChar char="-"/>
            </a:pPr>
            <a:r>
              <a:rPr lang="en-US" sz="1700" dirty="0">
                <a:solidFill>
                  <a:schemeClr val="bg2">
                    <a:lumMod val="50000"/>
                  </a:schemeClr>
                </a:solidFill>
                <a:latin typeface="ADLaM Display" panose="020F0502020204030204" pitchFamily="2" charset="0"/>
              </a:rPr>
              <a:t>The failed landing outcomes in drone ship, their booster version and launch site names.</a:t>
            </a:r>
            <a:endParaRPr lang="en-US" sz="2200" dirty="0">
              <a:solidFill>
                <a:schemeClr val="accent3">
                  <a:lumMod val="25000"/>
                </a:schemeClr>
              </a:solidFill>
              <a:latin typeface="ADLaM Display" panose="020F0502020204030204" pitchFamily="2" charset="0"/>
            </a:endParaRPr>
          </a:p>
          <a:p>
            <a:pPr marL="0" indent="0">
              <a:lnSpc>
                <a:spcPct val="100000"/>
              </a:lnSpc>
              <a:spcBef>
                <a:spcPts val="1400"/>
              </a:spcBef>
              <a:buNone/>
            </a:pPr>
            <a:endParaRPr lang="en-US" sz="2200" dirty="0">
              <a:solidFill>
                <a:schemeClr val="accent3">
                  <a:lumMod val="25000"/>
                </a:schemeClr>
              </a:solidFill>
              <a:latin typeface="ADLaM Display" panose="020F0502020204030204" pitchFamily="2" charset="0"/>
            </a:endParaRPr>
          </a:p>
          <a:p>
            <a:pPr marL="0" indent="0">
              <a:lnSpc>
                <a:spcPct val="100000"/>
              </a:lnSpc>
              <a:spcBef>
                <a:spcPts val="1400"/>
              </a:spcBef>
              <a:buNone/>
            </a:pP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endParaRPr lang="en-US" sz="2200" dirty="0">
              <a:solidFill>
                <a:schemeClr val="accent3">
                  <a:lumMod val="25000"/>
                </a:schemeClr>
              </a:solidFill>
              <a:latin typeface="ADLaM Display" panose="020F0502020204030204" pitchFamily="2" charset="0"/>
            </a:endParaRPr>
          </a:p>
          <a:p>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DLaM Display" panose="020F0502020204030204" pitchFamily="2" charset="0"/>
              </a:rPr>
              <a:t>We marked all launch sites, and added map objects such as markers, circles, lines to mark the success or failure of launches for each site on the folium map.</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We assigned the feature launch outcomes (failure or success) to class 0 and 1.i.e., 0 for failure, and 1 for success.</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Using the color-labeled marker clusters, we identified which launch sites have relatively high success rate. </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We calculated the distances between a launch site to its proximities. We answered some question for instance:</a:t>
            </a:r>
            <a:endParaRPr lang="en-US" sz="22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sz="1800" dirty="0">
                <a:solidFill>
                  <a:schemeClr val="bg2">
                    <a:lumMod val="50000"/>
                  </a:schemeClr>
                </a:solidFill>
                <a:latin typeface="ADLaM Display" panose="020F0502020204030204" pitchFamily="2" charset="0"/>
              </a:rPr>
              <a:t>Are launch sites near railways, highways and coastlines.</a:t>
            </a:r>
            <a:endParaRPr lang="en-US" sz="1800" dirty="0">
              <a:solidFill>
                <a:schemeClr val="bg2">
                  <a:lumMod val="50000"/>
                </a:schemeClr>
              </a:solidFill>
              <a:latin typeface="ADLaM Display" panose="020F0502020204030204" pitchFamily="2" charset="0"/>
            </a:endParaRPr>
          </a:p>
          <a:p>
            <a:pPr lvl="1">
              <a:lnSpc>
                <a:spcPct val="100000"/>
              </a:lnSpc>
              <a:spcBef>
                <a:spcPts val="1400"/>
              </a:spcBef>
              <a:buFontTx/>
              <a:buChar char="-"/>
            </a:pPr>
            <a:r>
              <a:rPr lang="en-US" sz="1800" dirty="0">
                <a:solidFill>
                  <a:schemeClr val="bg2">
                    <a:lumMod val="50000"/>
                  </a:schemeClr>
                </a:solidFill>
                <a:latin typeface="ADLaM Display" panose="020F0502020204030204" pitchFamily="2" charset="0"/>
              </a:rPr>
              <a:t>Do launch sites keep certain distance away from cities.</a:t>
            </a:r>
            <a:endParaRPr lang="en-US" sz="1800" dirty="0">
              <a:solidFill>
                <a:schemeClr val="bg2">
                  <a:lumMod val="50000"/>
                </a:schemeClr>
              </a:solidFill>
              <a:latin typeface="ADLaM Display" panose="020F0502020204030204" pitchFamily="2" charset="0"/>
            </a:endParaRP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altLang="zh-CN" dirty="0"/>
              <a:t>We built an interactive dashboard with Plotly Dash, and we used it to create a few cool visual aids. First, we created a pie chart that showed the total number of launches for a specific site. Then, we created a scatter graph that showed the relationship between Outcome and Payload Mass (in kilograms) for different booster versions.</a:t>
            </a:r>
            <a:endParaRPr lang="en-US" altLang="zh-CN"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Build a Dashboard with Plotly Dash</a:t>
            </a:r>
            <a:endParaRPr lang="en-US" dirty="0">
              <a:solidFill>
                <a:srgbClr val="0B49CB"/>
              </a:solidFill>
              <a:latin typeface="ADLaM Display" panose="020F0502020204030204" pitchFamily="2"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altLang="zh-CN" dirty="0"/>
              <a:t>We used NumPy and Pandas to load the data, then we transformed it and split it into training and testing sets.We built a few machine learning models and tuned different hyperparameters using GridSearchCV.We used accuracy as the metric for our model and improved the model using feature engineering and algorithm tuning.We found the best performing classification model.</a:t>
            </a:r>
            <a:endParaRPr lang="en-US" altLang="zh-CN"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Predictive Analysis (Classification)</a:t>
            </a:r>
            <a:endParaRPr lang="en-US" dirty="0">
              <a:solidFill>
                <a:srgbClr val="0B49CB"/>
              </a:solidFill>
              <a:latin typeface="ADLaM Display" panose="020F0502020204030204" pitchFamily="2"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DLaM Display" panose="020F0502020204030204" pitchFamily="2" charset="0"/>
              </a:rPr>
              <a:t>Exploratory data analysis results</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Interactive analytics demo in screenshots</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Predictive analysis results</a:t>
            </a:r>
            <a:endParaRPr lang="en-US" sz="2200" dirty="0">
              <a:solidFill>
                <a:schemeClr val="accent3">
                  <a:lumMod val="25000"/>
                </a:schemeClr>
              </a:solidFill>
              <a:latin typeface="ADLaM Display" panose="020F0502020204030204" pitchFamily="2" charset="0"/>
            </a:endParaRPr>
          </a:p>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99500" y="1582664"/>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DLaM Display" panose="020F0502020204030204" pitchFamily="2" charset="0"/>
              </a:rPr>
              <a:t>From the plot, we found that the larger the flight amount at a launch site, the greater the success rate at a launch site.</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endParaRPr lang="en-US" sz="2200" dirty="0">
              <a:solidFill>
                <a:schemeClr val="accent3">
                  <a:lumMod val="25000"/>
                </a:schemeClr>
              </a:solidFill>
              <a:latin typeface="ADLaM Display" panose="020F0502020204030204" pitchFamily="2"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Flight Number vs. Launch Site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378477" y="3024554"/>
            <a:ext cx="11565987" cy="299343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p:nvPr/>
        </p:nvSpPr>
        <p:spPr>
          <a:xfrm>
            <a:off x="239360" y="-566356"/>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DLaM Display" panose="020F0502020204030204" pitchFamily="2" charset="0"/>
                <a:ea typeface="+mj-ea"/>
                <a:cs typeface="+mj-cs"/>
              </a:rPr>
              <a:t>Payload vs. Launch Site</a:t>
            </a:r>
            <a:endParaRPr lang="en-US" sz="3200" kern="1200" dirty="0">
              <a:solidFill>
                <a:srgbClr val="0B49CB"/>
              </a:solidFill>
              <a:latin typeface="ADLaM Display" panose="020F0502020204030204" pitchFamily="2" charset="0"/>
              <a:ea typeface="+mj-ea"/>
              <a:cs typeface="+mj-cs"/>
            </a:endParaRPr>
          </a:p>
        </p:txBody>
      </p:sp>
      <p:pic>
        <p:nvPicPr>
          <p:cNvPr id="6" name="Picture 5"/>
          <p:cNvPicPr>
            <a:picLocks noChangeAspect="1"/>
          </p:cNvPicPr>
          <p:nvPr/>
        </p:nvPicPr>
        <p:blipFill>
          <a:blip r:embed="rId1"/>
          <a:stretch>
            <a:fillRect/>
          </a:stretch>
        </p:blipFill>
        <p:spPr>
          <a:xfrm>
            <a:off x="4015684" y="3515516"/>
            <a:ext cx="6872235" cy="2406755"/>
          </a:xfrm>
          <a:prstGeom prst="rect">
            <a:avLst/>
          </a:prstGeom>
        </p:spPr>
      </p:pic>
      <p:pic>
        <p:nvPicPr>
          <p:cNvPr id="10" name="Picture 9"/>
          <p:cNvPicPr>
            <a:picLocks noChangeAspect="1"/>
          </p:cNvPicPr>
          <p:nvPr/>
        </p:nvPicPr>
        <p:blipFill>
          <a:blip r:embed="rId2">
            <a:duotone>
              <a:prstClr val="black"/>
              <a:schemeClr val="tx2">
                <a:tint val="45000"/>
                <a:satMod val="400000"/>
              </a:schemeClr>
            </a:duotone>
          </a:blip>
          <a:stretch>
            <a:fillRect/>
          </a:stretch>
        </p:blipFill>
        <p:spPr>
          <a:xfrm>
            <a:off x="577159" y="1370810"/>
            <a:ext cx="6877050" cy="19716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3820551" y="1438135"/>
            <a:ext cx="7737925" cy="458732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3200" dirty="0">
                <a:solidFill>
                  <a:schemeClr val="accent3">
                    <a:lumMod val="25000"/>
                  </a:schemeClr>
                </a:solidFill>
                <a:latin typeface="ADLaM Display" panose="020F0502020204030204" pitchFamily="2" charset="0"/>
              </a:rPr>
              <a:t>Executive Summary</a:t>
            </a:r>
            <a:endParaRPr lang="en-US" sz="3200" dirty="0">
              <a:solidFill>
                <a:schemeClr val="accent3">
                  <a:lumMod val="25000"/>
                </a:schemeClr>
              </a:solidFill>
              <a:latin typeface="ADLaM Display" panose="020F0502020204030204" pitchFamily="2" charset="0"/>
            </a:endParaRPr>
          </a:p>
          <a:p>
            <a:pPr>
              <a:lnSpc>
                <a:spcPct val="100000"/>
              </a:lnSpc>
              <a:spcBef>
                <a:spcPts val="1400"/>
              </a:spcBef>
            </a:pPr>
            <a:r>
              <a:rPr lang="en-US" sz="3200" dirty="0">
                <a:solidFill>
                  <a:schemeClr val="accent3">
                    <a:lumMod val="25000"/>
                  </a:schemeClr>
                </a:solidFill>
                <a:latin typeface="ADLaM Display" panose="020F0502020204030204" pitchFamily="2" charset="0"/>
              </a:rPr>
              <a:t>Introduction</a:t>
            </a:r>
            <a:endParaRPr lang="en-US" sz="3200" dirty="0">
              <a:solidFill>
                <a:schemeClr val="accent3">
                  <a:lumMod val="25000"/>
                </a:schemeClr>
              </a:solidFill>
              <a:latin typeface="ADLaM Display" panose="020F0502020204030204" pitchFamily="2" charset="0"/>
            </a:endParaRPr>
          </a:p>
          <a:p>
            <a:pPr>
              <a:lnSpc>
                <a:spcPct val="100000"/>
              </a:lnSpc>
              <a:spcBef>
                <a:spcPts val="1400"/>
              </a:spcBef>
            </a:pPr>
            <a:r>
              <a:rPr lang="en-US" sz="3200" dirty="0">
                <a:solidFill>
                  <a:schemeClr val="accent3">
                    <a:lumMod val="25000"/>
                  </a:schemeClr>
                </a:solidFill>
                <a:latin typeface="ADLaM Display" panose="020F0502020204030204" pitchFamily="2" charset="0"/>
              </a:rPr>
              <a:t>Methodology</a:t>
            </a:r>
            <a:endParaRPr lang="en-US" sz="3200" dirty="0">
              <a:solidFill>
                <a:schemeClr val="accent3">
                  <a:lumMod val="25000"/>
                </a:schemeClr>
              </a:solidFill>
              <a:latin typeface="ADLaM Display" panose="020F0502020204030204" pitchFamily="2" charset="0"/>
            </a:endParaRPr>
          </a:p>
          <a:p>
            <a:pPr>
              <a:lnSpc>
                <a:spcPct val="100000"/>
              </a:lnSpc>
              <a:spcBef>
                <a:spcPts val="1400"/>
              </a:spcBef>
            </a:pPr>
            <a:r>
              <a:rPr lang="en-US" sz="3200" dirty="0">
                <a:solidFill>
                  <a:schemeClr val="accent3">
                    <a:lumMod val="25000"/>
                  </a:schemeClr>
                </a:solidFill>
                <a:latin typeface="ADLaM Display" panose="020F0502020204030204" pitchFamily="2" charset="0"/>
              </a:rPr>
              <a:t>Results</a:t>
            </a:r>
            <a:endParaRPr lang="en-US" sz="3200" dirty="0">
              <a:solidFill>
                <a:schemeClr val="accent3">
                  <a:lumMod val="25000"/>
                </a:schemeClr>
              </a:solidFill>
              <a:latin typeface="ADLaM Display" panose="020F0502020204030204" pitchFamily="2" charset="0"/>
            </a:endParaRPr>
          </a:p>
          <a:p>
            <a:pPr>
              <a:lnSpc>
                <a:spcPct val="100000"/>
              </a:lnSpc>
              <a:spcBef>
                <a:spcPts val="1400"/>
              </a:spcBef>
            </a:pPr>
            <a:r>
              <a:rPr lang="en-US" sz="3200" dirty="0">
                <a:solidFill>
                  <a:schemeClr val="accent3">
                    <a:lumMod val="25000"/>
                  </a:schemeClr>
                </a:solidFill>
                <a:latin typeface="ADLaM Display" panose="020F0502020204030204" pitchFamily="2" charset="0"/>
              </a:rPr>
              <a:t>Conclusion</a:t>
            </a:r>
            <a:endParaRPr lang="en-US" sz="3200" dirty="0">
              <a:solidFill>
                <a:schemeClr val="accent3">
                  <a:lumMod val="25000"/>
                </a:schemeClr>
              </a:solidFill>
              <a:latin typeface="ADLaM Display" panose="020F0502020204030204" pitchFamily="2" charset="0"/>
            </a:endParaRPr>
          </a:p>
          <a:p>
            <a:pPr>
              <a:lnSpc>
                <a:spcPct val="100000"/>
              </a:lnSpc>
              <a:spcBef>
                <a:spcPts val="1400"/>
              </a:spcBef>
            </a:pPr>
            <a:r>
              <a:rPr lang="en-US" sz="3200" dirty="0">
                <a:solidFill>
                  <a:schemeClr val="accent3">
                    <a:lumMod val="25000"/>
                  </a:schemeClr>
                </a:solidFill>
                <a:latin typeface="ADLaM Display" panose="020F0502020204030204" pitchFamily="2" charset="0"/>
              </a:rPr>
              <a:t>Appendix</a:t>
            </a:r>
            <a:endParaRPr lang="en-US" sz="3200" dirty="0">
              <a:solidFill>
                <a:schemeClr val="accent3">
                  <a:lumMod val="25000"/>
                </a:schemeClr>
              </a:solidFill>
              <a:latin typeface="ADLaM Display" panose="020F0502020204030204" pitchFamily="2"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                                                   Outline</a:t>
            </a:r>
            <a:endParaRPr lang="en-US" dirty="0">
              <a:solidFill>
                <a:srgbClr val="0B49CB"/>
              </a:solidFill>
              <a:latin typeface="ADLaM Display" panose="020F0502020204030204" pitchFamily="2"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DLaM Display" panose="020F0502020204030204" pitchFamily="2" charset="0"/>
                <a:ea typeface="+mj-ea"/>
                <a:cs typeface="+mj-cs"/>
              </a:rPr>
              <a:t>Success Rate vs. Orbit Type</a:t>
            </a:r>
            <a:endParaRPr lang="en-US" sz="3600" kern="1200" dirty="0">
              <a:solidFill>
                <a:srgbClr val="0B49CB"/>
              </a:solidFill>
              <a:latin typeface="ADLaM Display" panose="020F0502020204030204" pitchFamily="2" charset="0"/>
              <a:ea typeface="+mj-ea"/>
              <a:cs typeface="+mj-cs"/>
            </a:endParaRPr>
          </a:p>
        </p:txBody>
      </p:sp>
      <p:sp>
        <p:nvSpPr>
          <p:cNvPr id="3" name="Content Placeholder 2"/>
          <p:cNvSpPr>
            <a:spLocks noGrp="1"/>
          </p:cNvSpPr>
          <p:nvPr>
            <p:ph type="body" sz="half" idx="4294967295"/>
          </p:nvPr>
        </p:nvSpPr>
        <p:spPr>
          <a:xfrm>
            <a:off x="687434" y="1288973"/>
            <a:ext cx="9844422" cy="473522"/>
          </a:xfrm>
          <a:prstGeom prst="rect">
            <a:avLst/>
          </a:prstGeom>
        </p:spPr>
        <p:txBody>
          <a:bodyPr vert="horz" lIns="91440" tIns="45720" rIns="91440" bIns="45720" rtlCol="0">
            <a:normAutofit fontScale="92500"/>
          </a:bodyPr>
          <a:lstStyle/>
          <a:p>
            <a:pPr>
              <a:spcBef>
                <a:spcPts val="1400"/>
              </a:spcBef>
            </a:pPr>
            <a:r>
              <a:rPr lang="en-US" sz="2200" dirty="0">
                <a:latin typeface="ADLaM Display" panose="020F0502020204030204" pitchFamily="2" charset="0"/>
              </a:rPr>
              <a:t>From the plot, we can see that ES-L1, GEO, HEO, SSO, VLEO had the most success rate.</a:t>
            </a:r>
            <a:endParaRPr lang="en-US" sz="2200" dirty="0">
              <a:latin typeface="ADLaM Display" panose="020F0502020204030204" pitchFamily="2"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extLst>
              <a:ext uri="{BEBA8EAE-BF5A-486C-A8C5-ECC9F3942E4B}">
                <a14:imgProps xmlns:a14="http://schemas.microsoft.com/office/drawing/2010/main">
                  <a14:imgLayer r:embed="rId2">
                    <a14:imgEffect>
                      <a14:saturation sat="33000"/>
                    </a14:imgEffect>
                  </a14:imgLayer>
                </a14:imgProps>
              </a:ext>
            </a:extLst>
          </a:blip>
          <a:stretch>
            <a:fillRect/>
          </a:stretch>
        </p:blipFill>
        <p:spPr>
          <a:xfrm>
            <a:off x="1865365" y="2172824"/>
            <a:ext cx="7333773" cy="3832926"/>
          </a:xfrm>
          <a:prstGeom prst="rect">
            <a:avLst/>
          </a:prstGeom>
        </p:spPr>
      </p:pic>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DLaM Display" panose="020F0502020204030204" pitchFamily="2" charset="0"/>
              </a:rPr>
              <a:t>The plot below shows the Flight Number vs. Orbit type. We observe that in the LEO orbit, success are relate to the number of flights whereas in the GTO orbit, there is no relationship between flight number and the orbit. </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endParaRPr lang="en-US" sz="2200" dirty="0">
              <a:solidFill>
                <a:schemeClr val="accent3">
                  <a:lumMod val="25000"/>
                </a:schemeClr>
              </a:solidFill>
              <a:latin typeface="ADLaM Display" panose="020F0502020204030204" pitchFamily="2" charset="0"/>
            </a:endParaRPr>
          </a:p>
          <a:p>
            <a:pPr marL="0" indent="0">
              <a:lnSpc>
                <a:spcPct val="100000"/>
              </a:lnSpc>
              <a:spcBef>
                <a:spcPts val="1400"/>
              </a:spcBef>
              <a:buNone/>
            </a:pPr>
            <a:endParaRPr lang="en-US" sz="2200" dirty="0">
              <a:solidFill>
                <a:schemeClr val="accent3">
                  <a:lumMod val="25000"/>
                </a:schemeClr>
              </a:solidFill>
              <a:latin typeface="ADLaM Display" panose="020F0502020204030204" pitchFamily="2"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Flight Number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853076" y="3610839"/>
            <a:ext cx="8145075" cy="2074868"/>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DLaM Display" panose="020F0502020204030204" pitchFamily="2" charset="0"/>
              </a:rPr>
              <a:t>We can observe that with heavy payloads, the successful landing are more for PO, LEO and ISS orbits.</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endParaRPr lang="en-US" sz="2200" dirty="0">
              <a:solidFill>
                <a:schemeClr val="accent3">
                  <a:lumMod val="25000"/>
                </a:schemeClr>
              </a:solidFill>
              <a:latin typeface="ADLaM Display" panose="020F0502020204030204" pitchFamily="2"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Payload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146614" y="3429000"/>
            <a:ext cx="9082607" cy="2095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DLaM Display" panose="020F0502020204030204" pitchFamily="2" charset="0"/>
                <a:ea typeface="+mj-ea"/>
                <a:cs typeface="+mj-cs"/>
              </a:rPr>
              <a:t>Launch Success Yearly Trend</a:t>
            </a:r>
            <a:endParaRPr lang="en-US" sz="3600" kern="1200" dirty="0">
              <a:solidFill>
                <a:srgbClr val="0B49CB"/>
              </a:solidFill>
              <a:latin typeface="ADLaM Display" panose="020F0502020204030204" pitchFamily="2" charset="0"/>
              <a:ea typeface="+mj-ea"/>
              <a:cs typeface="+mj-cs"/>
            </a:endParaRPr>
          </a:p>
        </p:txBody>
      </p:sp>
      <p:sp>
        <p:nvSpPr>
          <p:cNvPr id="3" name="Content Placeholder 2"/>
          <p:cNvSpPr>
            <a:spLocks noGrp="1"/>
          </p:cNvSpPr>
          <p:nvPr>
            <p:ph type="body" sz="half" idx="4294967295"/>
          </p:nvPr>
        </p:nvSpPr>
        <p:spPr>
          <a:xfrm>
            <a:off x="6553440" y="3499586"/>
            <a:ext cx="4008384" cy="2017581"/>
          </a:xfrm>
          <a:prstGeom prst="rect">
            <a:avLst/>
          </a:prstGeom>
        </p:spPr>
        <p:txBody>
          <a:bodyPr vert="horz" lIns="91440" tIns="45720" rIns="91440" bIns="45720" rtlCol="0">
            <a:normAutofit/>
          </a:bodyPr>
          <a:lstStyle/>
          <a:p>
            <a:pPr>
              <a:spcBef>
                <a:spcPts val="1400"/>
              </a:spcBef>
            </a:pPr>
            <a:r>
              <a:rPr lang="en-US" sz="2200" dirty="0">
                <a:latin typeface="ADLaM Display" panose="020F0502020204030204" pitchFamily="2" charset="0"/>
              </a:rPr>
              <a:t>From the plot, we can observe that success rate since 2013 kept on increasing till 2020.</a:t>
            </a:r>
            <a:endParaRPr lang="en-US" sz="2200" dirty="0">
              <a:latin typeface="ADLaM Display" panose="020F0502020204030204" pitchFamily="2"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15" name="Picture 14"/>
          <p:cNvPicPr>
            <a:picLocks noChangeAspect="1"/>
          </p:cNvPicPr>
          <p:nvPr/>
        </p:nvPicPr>
        <p:blipFill>
          <a:blip r:embed="rId1"/>
          <a:stretch>
            <a:fillRect/>
          </a:stretch>
        </p:blipFill>
        <p:spPr>
          <a:xfrm>
            <a:off x="1471427" y="3186251"/>
            <a:ext cx="4624591" cy="2642866"/>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700" b="0" i="0" u="none" strike="noStrike" kern="1200" cap="none" spc="0" normalizeH="0" baseline="0" noProof="0" dirty="0">
                <a:ln>
                  <a:noFill/>
                </a:ln>
                <a:solidFill>
                  <a:srgbClr val="0B49CB"/>
                </a:solidFill>
                <a:effectLst/>
                <a:uLnTx/>
                <a:uFillTx/>
                <a:latin typeface="ADLaM Display" panose="020F0502020204030204" pitchFamily="2" charset="0"/>
                <a:ea typeface="+mn-ea"/>
                <a:cs typeface="+mn-cs"/>
              </a:rPr>
              <a:t>All Launch Site Names</a:t>
            </a:r>
            <a:endParaRPr kumimoji="0" lang="en-US" sz="3700" b="0" i="0" u="none" strike="noStrike" kern="1200" cap="none" spc="0" normalizeH="0" baseline="0" noProof="0" dirty="0">
              <a:ln>
                <a:noFill/>
              </a:ln>
              <a:solidFill>
                <a:srgbClr val="0B49CB"/>
              </a:solidFill>
              <a:effectLst/>
              <a:uLnTx/>
              <a:uFillTx/>
              <a:latin typeface="ADLaM Display" panose="020F0502020204030204" pitchFamily="2" charset="0"/>
              <a:ea typeface="+mn-ea"/>
              <a:cs typeface="+mn-cs"/>
            </a:endParaRPr>
          </a:p>
        </p:txBody>
      </p:sp>
      <p:sp>
        <p:nvSpPr>
          <p:cNvPr id="3" name="Content Placeholder 2"/>
          <p:cNvSpPr>
            <a:spLocks noGrp="1"/>
          </p:cNvSpPr>
          <p:nvPr>
            <p:ph type="body" sz="half" idx="4294967295"/>
          </p:nvPr>
        </p:nvSpPr>
        <p:spPr>
          <a:xfrm>
            <a:off x="772941" y="2815890"/>
            <a:ext cx="4008384" cy="1785607"/>
          </a:xfrm>
          <a:prstGeom prst="rect">
            <a:avLst/>
          </a:prstGeom>
        </p:spPr>
        <p:txBody>
          <a:bodyPr vert="horz" lIns="91440" tIns="45720" rIns="91440" bIns="45720" rtlCol="0">
            <a:normAutofit/>
          </a:bodyPr>
          <a:lstStyle/>
          <a:p>
            <a:pPr>
              <a:spcBef>
                <a:spcPts val="1400"/>
              </a:spcBef>
            </a:pPr>
            <a:r>
              <a:rPr lang="en-US" sz="2200" dirty="0">
                <a:latin typeface="ADLaM Display" panose="020F0502020204030204" pitchFamily="2" charset="0"/>
              </a:rPr>
              <a:t>We used the key word </a:t>
            </a:r>
            <a:r>
              <a:rPr lang="en-US" sz="2200" b="1" dirty="0">
                <a:latin typeface="ADLaM Display" panose="020F0502020204030204" pitchFamily="2" charset="0"/>
              </a:rPr>
              <a:t>DISTINCT</a:t>
            </a:r>
            <a:r>
              <a:rPr lang="en-US" sz="2200" dirty="0">
                <a:latin typeface="ADLaM Display" panose="020F0502020204030204" pitchFamily="2" charset="0"/>
              </a:rPr>
              <a:t> to show only unique launch sites from the SpaceX data.</a:t>
            </a:r>
            <a:endParaRPr lang="en-US" sz="2200" dirty="0">
              <a:latin typeface="ADLaM Display" panose="020F0502020204030204" pitchFamily="2" charset="0"/>
            </a:endParaRPr>
          </a:p>
          <a:p>
            <a:pPr>
              <a:spcBef>
                <a:spcPts val="1400"/>
              </a:spcBef>
            </a:pPr>
            <a:endParaRPr lang="en-US" sz="2000" dirty="0"/>
          </a:p>
        </p:txBody>
      </p:sp>
      <p:grpSp>
        <p:nvGrpSpPr>
          <p:cNvPr id="25" name="Group 24"/>
          <p:cNvGrpSpPr>
            <a:grpSpLocks noGrp="1" noRot="1" noChangeAspect="1" noMove="1" noResize="1" noUngrp="1"/>
          </p:cNvGrpSpPr>
          <p:nvPr/>
        </p:nvGrpSpPr>
        <p:grpSpPr>
          <a:xfrm>
            <a:off x="0" y="4601497"/>
            <a:ext cx="1014060" cy="2017580"/>
            <a:chOff x="0" y="4601497"/>
            <a:chExt cx="1014060" cy="2017580"/>
          </a:xfrm>
        </p:grpSpPr>
        <p:sp>
          <p:nvSpPr>
            <p:cNvPr id="26" name="Isosceles Triangle 25"/>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196715"/>
            <a:ext cx="6253212" cy="3534424"/>
          </a:xfrm>
          <a:prstGeom prst="rect">
            <a:avLst/>
          </a:prstGeom>
        </p:spPr>
      </p:pic>
      <p:grpSp>
        <p:nvGrpSpPr>
          <p:cNvPr id="29" name="Group 28"/>
          <p:cNvGrpSpPr>
            <a:grpSpLocks noGrp="1" noRot="1" noChangeAspect="1" noMove="1" noResize="1" noUngrp="1"/>
          </p:cNvGrpSpPr>
          <p:nvPr/>
        </p:nvGrpSpPr>
        <p:grpSpPr>
          <a:xfrm>
            <a:off x="11219290" y="1"/>
            <a:ext cx="972709" cy="1935307"/>
            <a:chOff x="10918968" y="713127"/>
            <a:chExt cx="1273032" cy="2532832"/>
          </a:xfrm>
        </p:grpSpPr>
        <p:sp>
          <p:nvSpPr>
            <p:cNvPr id="30" name="Rectangle 29"/>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10222887" cy="4122999"/>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DLaM Display" panose="020F0502020204030204" pitchFamily="2" charset="0"/>
              </a:rPr>
              <a:t>We used the query above to display 5 records where launch sites begin with `CCA`</a:t>
            </a:r>
            <a:endParaRPr lang="en-US" sz="2200" dirty="0">
              <a:solidFill>
                <a:schemeClr val="accent3">
                  <a:lumMod val="25000"/>
                </a:schemeClr>
              </a:solidFill>
              <a:latin typeface="ADLaM Display" panose="020F0502020204030204" pitchFamily="2"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Launch Site Names Begin with 'CCA'</a:t>
            </a:r>
            <a:endParaRPr lang="en-US" dirty="0">
              <a:solidFill>
                <a:srgbClr val="0B49CB"/>
              </a:solidFill>
              <a:latin typeface="ADLaM Display" panose="020F0502020204030204" pitchFamily="2" charset="0"/>
            </a:endParaRPr>
          </a:p>
        </p:txBody>
      </p:sp>
      <p:pic>
        <p:nvPicPr>
          <p:cNvPr id="6" name="Picture 5"/>
          <p:cNvPicPr>
            <a:picLocks noChangeAspect="1"/>
          </p:cNvPicPr>
          <p:nvPr/>
        </p:nvPicPr>
        <p:blipFill>
          <a:blip r:embed="rId2"/>
          <a:stretch>
            <a:fillRect/>
          </a:stretch>
        </p:blipFill>
        <p:spPr>
          <a:xfrm>
            <a:off x="1586039" y="3241731"/>
            <a:ext cx="7351328" cy="2131094"/>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DLaM Display" panose="020F0502020204030204" pitchFamily="2" charset="0"/>
              </a:rPr>
              <a:t>We calculated the total payload carried by boosters from NASA as 45596 using the query below</a:t>
            </a:r>
            <a:endParaRPr lang="en-US" sz="2200" dirty="0">
              <a:solidFill>
                <a:schemeClr val="accent3">
                  <a:lumMod val="25000"/>
                </a:schemeClr>
              </a:solidFill>
              <a:latin typeface="ADLaM Display" panose="020F0502020204030204" pitchFamily="2"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Total Payload Mass</a:t>
            </a:r>
            <a:endParaRPr lang="en-US" dirty="0">
              <a:solidFill>
                <a:srgbClr val="0B49CB"/>
              </a:solidFill>
              <a:latin typeface="ADLaM Display" panose="020F0502020204030204" pitchFamily="2" charset="0"/>
            </a:endParaRPr>
          </a:p>
        </p:txBody>
      </p:sp>
      <p:pic>
        <p:nvPicPr>
          <p:cNvPr id="6" name="Picture 5"/>
          <p:cNvPicPr>
            <a:picLocks noChangeAspect="1"/>
          </p:cNvPicPr>
          <p:nvPr/>
        </p:nvPicPr>
        <p:blipFill>
          <a:blip r:embed="rId2"/>
          <a:stretch>
            <a:fillRect/>
          </a:stretch>
        </p:blipFill>
        <p:spPr>
          <a:xfrm>
            <a:off x="3862390" y="2920921"/>
            <a:ext cx="7194134" cy="2854404"/>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p:cNvSpPr txBox="1"/>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kern="1200" dirty="0">
                <a:solidFill>
                  <a:srgbClr val="0B49CB"/>
                </a:solidFill>
                <a:latin typeface="ADLaM Display" panose="020F0502020204030204" pitchFamily="2" charset="0"/>
                <a:ea typeface="+mj-ea"/>
                <a:cs typeface="+mj-cs"/>
              </a:rPr>
              <a:t>Average Payload Mass by F9 v1.1</a:t>
            </a:r>
            <a:endParaRPr lang="en-US" sz="2800" kern="1200" dirty="0">
              <a:solidFill>
                <a:srgbClr val="0B49CB"/>
              </a:solidFill>
              <a:latin typeface="ADLaM Display" panose="020F0502020204030204" pitchFamily="2" charset="0"/>
              <a:ea typeface="+mj-ea"/>
              <a:cs typeface="+mj-cs"/>
            </a:endParaRPr>
          </a:p>
        </p:txBody>
      </p:sp>
      <p:sp>
        <p:nvSpPr>
          <p:cNvPr id="5" name="Content Placeholder 4"/>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1800" dirty="0">
                <a:latin typeface="ADLaM Display" panose="020F0502020204030204" pitchFamily="2" charset="0"/>
              </a:rPr>
              <a:t>We calculated the average payload mass carried by booster version F9 v1.1 as 2928.4</a:t>
            </a:r>
            <a:endParaRPr lang="en-US" sz="1800" dirty="0">
              <a:latin typeface="ADLaM Display" panose="020F0502020204030204" pitchFamily="2" charset="0"/>
            </a:endParaRPr>
          </a:p>
          <a:p>
            <a:pPr>
              <a:spcBef>
                <a:spcPts val="1400"/>
              </a:spcBef>
            </a:pPr>
            <a:endParaRPr lang="en-US" sz="1200" dirty="0"/>
          </a:p>
        </p:txBody>
      </p:sp>
      <p:sp>
        <p:nvSpPr>
          <p:cNvPr id="11" name="Rectangle 10"/>
          <p:cNvSpPr>
            <a:spLocks noGrp="1" noRot="1" noChangeAspect="1" noMove="1" noResize="1" noEditPoints="1" noAdjustHandles="1" noChangeArrowheads="1" noChangeShapeType="1" noTextEdit="1"/>
          </p:cNvSpPr>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p:cNvSpPr>
            <a:spLocks noGrp="1" noRot="1" noChangeAspect="1" noMove="1" noResize="1" noEditPoints="1" noAdjustHandles="1" noChangeArrowheads="1" noChangeShapeType="1" noTextEdit="1"/>
          </p:cNvSpPr>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1"/>
          <a:stretch>
            <a:fillRect/>
          </a:stretch>
        </p:blipFill>
        <p:spPr>
          <a:xfrm>
            <a:off x="5251557" y="2251524"/>
            <a:ext cx="6019331" cy="2418879"/>
          </a:xfrm>
          <a:prstGeom prst="rect">
            <a:avLst/>
          </a:prstGeom>
          <a:effectLst/>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fld>
            <a:endParaRPr lang="en-US" sz="1200">
              <a:solidFill>
                <a:srgbClr val="303030"/>
              </a:solidFill>
              <a:latin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DLaM Display" panose="020F0502020204030204" pitchFamily="2" charset="0"/>
                <a:ea typeface="+mj-ea"/>
                <a:cs typeface="+mj-cs"/>
              </a:rPr>
              <a:t>First Successful Ground Landing Date</a:t>
            </a:r>
            <a:endParaRPr lang="en-US" sz="3600" kern="1200" dirty="0">
              <a:solidFill>
                <a:srgbClr val="0B49CB"/>
              </a:solidFill>
              <a:latin typeface="ADLaM Display" panose="020F0502020204030204" pitchFamily="2" charset="0"/>
              <a:ea typeface="+mj-ea"/>
              <a:cs typeface="+mj-cs"/>
            </a:endParaRPr>
          </a:p>
        </p:txBody>
      </p:sp>
      <p:sp>
        <p:nvSpPr>
          <p:cNvPr id="5" name="Content Placeholder 4"/>
          <p:cNvSpPr>
            <a:spLocks noGrp="1"/>
          </p:cNvSpPr>
          <p:nvPr>
            <p:ph idx="4294967295"/>
          </p:nvPr>
        </p:nvSpPr>
        <p:spPr>
          <a:xfrm>
            <a:off x="643468" y="1782981"/>
            <a:ext cx="9309735" cy="4393982"/>
          </a:xfrm>
          <a:prstGeom prst="rect">
            <a:avLst/>
          </a:prstGeom>
        </p:spPr>
        <p:txBody>
          <a:bodyPr vert="horz" lIns="91440" tIns="45720" rIns="91440" bIns="45720" rtlCol="0">
            <a:normAutofit/>
          </a:bodyPr>
          <a:lstStyle/>
          <a:p>
            <a:pPr>
              <a:spcBef>
                <a:spcPts val="1400"/>
              </a:spcBef>
            </a:pPr>
            <a:r>
              <a:rPr lang="en-US" sz="1800" dirty="0">
                <a:latin typeface="ADLaM Display" panose="020F0502020204030204" pitchFamily="2" charset="0"/>
              </a:rPr>
              <a:t>We observed that the dates of the first successful landing outcome on ground pad was 22</a:t>
            </a:r>
            <a:r>
              <a:rPr lang="en-US" sz="1800" baseline="30000" dirty="0">
                <a:latin typeface="ADLaM Display" panose="020F0502020204030204" pitchFamily="2" charset="0"/>
              </a:rPr>
              <a:t>nd</a:t>
            </a:r>
            <a:r>
              <a:rPr lang="en-US" sz="1800" dirty="0">
                <a:latin typeface="ADLaM Display" panose="020F0502020204030204" pitchFamily="2" charset="0"/>
              </a:rPr>
              <a:t> December 2015</a:t>
            </a:r>
            <a:endParaRPr lang="en-US" sz="1800" dirty="0">
              <a:latin typeface="ADLaM Display" panose="020F0502020204030204" pitchFamily="2" charset="0"/>
            </a:endParaRPr>
          </a:p>
        </p:txBody>
      </p:sp>
      <p:grpSp>
        <p:nvGrpSpPr>
          <p:cNvPr id="13" name="Group 12"/>
          <p:cNvGrpSpPr>
            <a:grpSpLocks noGrp="1" noRot="1" noChangeAspect="1" noMove="1" noResize="1" noUngrp="1"/>
          </p:cNvGrpSpPr>
          <p:nvPr/>
        </p:nvGrpSpPr>
        <p:grpSpPr>
          <a:xfrm>
            <a:off x="0" y="4601497"/>
            <a:ext cx="1014060" cy="2017580"/>
            <a:chOff x="0" y="4601497"/>
            <a:chExt cx="1014060" cy="2017580"/>
          </a:xfrm>
        </p:grpSpPr>
        <p:sp>
          <p:nvSpPr>
            <p:cNvPr id="14" name="Isosceles Triangle 13"/>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1981769" y="2888458"/>
            <a:ext cx="6823564" cy="2721829"/>
          </a:xfrm>
          <a:prstGeom prst="rect">
            <a:avLst/>
          </a:prstGeom>
        </p:spPr>
      </p:pic>
      <p:grpSp>
        <p:nvGrpSpPr>
          <p:cNvPr id="17" name="Group 16"/>
          <p:cNvGrpSpPr>
            <a:grpSpLocks noGrp="1" noRot="1" noChangeAspect="1" noMove="1" noResize="1" noUngrp="1"/>
          </p:cNvGrpSpPr>
          <p:nvPr/>
        </p:nvGrpSpPr>
        <p:grpSpPr>
          <a:xfrm>
            <a:off x="11219290" y="1"/>
            <a:ext cx="972709" cy="1935307"/>
            <a:chOff x="10918968" y="713127"/>
            <a:chExt cx="1273032" cy="2532832"/>
          </a:xfrm>
        </p:grpSpPr>
        <p:sp>
          <p:nvSpPr>
            <p:cNvPr id="18" name="Rectangle 17"/>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DLaM Display" panose="020F0502020204030204" pitchFamily="2" charset="0"/>
                <a:ea typeface="+mj-ea"/>
                <a:cs typeface="+mj-cs"/>
              </a:rPr>
              <a:t>Successful Drone Ship Landing with Payload between 4000 and 6000</a:t>
            </a:r>
            <a:endParaRPr lang="en-US" sz="3600" kern="1200" dirty="0">
              <a:solidFill>
                <a:srgbClr val="0B49CB"/>
              </a:solidFill>
              <a:latin typeface="ADLaM Display" panose="020F0502020204030204" pitchFamily="2" charset="0"/>
              <a:ea typeface="+mj-ea"/>
              <a:cs typeface="+mj-cs"/>
            </a:endParaRPr>
          </a:p>
        </p:txBody>
      </p:sp>
      <p:pic>
        <p:nvPicPr>
          <p:cNvPr id="3" name="Picture 2"/>
          <p:cNvPicPr>
            <a:picLocks noChangeAspect="1"/>
          </p:cNvPicPr>
          <p:nvPr/>
        </p:nvPicPr>
        <p:blipFill>
          <a:blip r:embed="rId1"/>
          <a:stretch>
            <a:fillRect/>
          </a:stretch>
        </p:blipFill>
        <p:spPr>
          <a:xfrm>
            <a:off x="3320431" y="3129222"/>
            <a:ext cx="4297941" cy="2944547"/>
          </a:xfrm>
          <a:prstGeom prst="rect">
            <a:avLst/>
          </a:prstGeom>
        </p:spPr>
      </p:pic>
      <p:sp>
        <p:nvSpPr>
          <p:cNvPr id="5" name="Content Placeholder 4"/>
          <p:cNvSpPr>
            <a:spLocks noGrp="1"/>
          </p:cNvSpPr>
          <p:nvPr>
            <p:ph idx="4294967295"/>
          </p:nvPr>
        </p:nvSpPr>
        <p:spPr>
          <a:xfrm>
            <a:off x="865956" y="1623037"/>
            <a:ext cx="8221400" cy="2812893"/>
          </a:xfrm>
          <a:prstGeom prst="rect">
            <a:avLst/>
          </a:prstGeom>
        </p:spPr>
        <p:txBody>
          <a:bodyPr vert="horz" lIns="91440" tIns="45720" rIns="91440" bIns="45720" rtlCol="0">
            <a:normAutofit/>
          </a:bodyPr>
          <a:lstStyle/>
          <a:p>
            <a:pPr>
              <a:spcBef>
                <a:spcPts val="1400"/>
              </a:spcBef>
            </a:pPr>
            <a:r>
              <a:rPr lang="en-US" sz="2000" dirty="0">
                <a:latin typeface="ADLaM Display" panose="020F0502020204030204" pitchFamily="2" charset="0"/>
              </a:rPr>
              <a:t>We used the </a:t>
            </a:r>
            <a:r>
              <a:rPr lang="en-US" sz="2000" b="1" dirty="0">
                <a:latin typeface="ADLaM Display" panose="020F0502020204030204" pitchFamily="2" charset="0"/>
              </a:rPr>
              <a:t>WHERE</a:t>
            </a:r>
            <a:r>
              <a:rPr lang="en-US" sz="2000" dirty="0">
                <a:latin typeface="ADLaM Display" panose="020F0502020204030204" pitchFamily="2" charset="0"/>
              </a:rPr>
              <a:t> clause to filter for boosters which have successfully landed on drone ship and applied the </a:t>
            </a:r>
            <a:r>
              <a:rPr lang="en-US" sz="2000" b="1" dirty="0">
                <a:latin typeface="ADLaM Display" panose="020F0502020204030204" pitchFamily="2" charset="0"/>
              </a:rPr>
              <a:t>AND</a:t>
            </a:r>
            <a:r>
              <a:rPr lang="en-US" sz="2000" dirty="0">
                <a:latin typeface="ADLaM Display" panose="020F0502020204030204" pitchFamily="2" charset="0"/>
              </a:rPr>
              <a:t> condition to determine successful landing with payload mass greater than 4000 but less than 6000</a:t>
            </a:r>
            <a:endParaRPr lang="en-US" sz="2000" dirty="0">
              <a:latin typeface="ADLaM Display" panose="020F0502020204030204" pitchFamily="2"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597650" y="1708823"/>
            <a:ext cx="10687961" cy="481679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DLaM Display" panose="020F0502020204030204" pitchFamily="2" charset="0"/>
              </a:rPr>
              <a:t>Summary of methodologies</a:t>
            </a:r>
            <a:endParaRPr lang="en-US" sz="22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sz="1800" dirty="0">
                <a:solidFill>
                  <a:schemeClr val="accent3">
                    <a:lumMod val="25000"/>
                  </a:schemeClr>
                </a:solidFill>
                <a:latin typeface="ADLaM Display" panose="020F0502020204030204" pitchFamily="2" charset="0"/>
              </a:rPr>
              <a:t>Data Collection through API</a:t>
            </a:r>
            <a:endParaRPr lang="en-US" sz="18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sz="1800" dirty="0">
                <a:solidFill>
                  <a:schemeClr val="accent3">
                    <a:lumMod val="25000"/>
                  </a:schemeClr>
                </a:solidFill>
                <a:latin typeface="ADLaM Display" panose="020F0502020204030204" pitchFamily="2" charset="0"/>
              </a:rPr>
              <a:t>Data Collection with Web Scraping</a:t>
            </a:r>
            <a:endParaRPr lang="en-US" sz="18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sz="1800" dirty="0">
                <a:solidFill>
                  <a:schemeClr val="accent3">
                    <a:lumMod val="25000"/>
                  </a:schemeClr>
                </a:solidFill>
                <a:latin typeface="ADLaM Display" panose="020F0502020204030204" pitchFamily="2" charset="0"/>
              </a:rPr>
              <a:t>Data Wrangling</a:t>
            </a:r>
            <a:endParaRPr lang="en-US" sz="18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sz="1800" dirty="0">
                <a:solidFill>
                  <a:schemeClr val="accent3">
                    <a:lumMod val="25000"/>
                  </a:schemeClr>
                </a:solidFill>
                <a:latin typeface="ADLaM Display" panose="020F0502020204030204" pitchFamily="2" charset="0"/>
              </a:rPr>
              <a:t>Exploratory Data Analysis with SQL</a:t>
            </a:r>
            <a:endParaRPr lang="en-US" sz="18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sz="1800" dirty="0">
                <a:solidFill>
                  <a:schemeClr val="accent3">
                    <a:lumMod val="25000"/>
                  </a:schemeClr>
                </a:solidFill>
                <a:latin typeface="ADLaM Display" panose="020F0502020204030204" pitchFamily="2" charset="0"/>
              </a:rPr>
              <a:t>Exploratory Data Analysis with Data Visualization</a:t>
            </a:r>
            <a:endParaRPr lang="en-US" sz="18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sz="1800" dirty="0">
                <a:solidFill>
                  <a:schemeClr val="accent3">
                    <a:lumMod val="25000"/>
                  </a:schemeClr>
                </a:solidFill>
                <a:latin typeface="ADLaM Display" panose="020F0502020204030204" pitchFamily="2" charset="0"/>
              </a:rPr>
              <a:t>Interactive Visual Analytics with Folium</a:t>
            </a:r>
            <a:endParaRPr lang="en-US" sz="18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sz="1800" dirty="0">
                <a:solidFill>
                  <a:schemeClr val="accent3">
                    <a:lumMod val="25000"/>
                  </a:schemeClr>
                </a:solidFill>
                <a:latin typeface="ADLaM Display" panose="020F0502020204030204" pitchFamily="2" charset="0"/>
              </a:rPr>
              <a:t>Machine Learning Prediction</a:t>
            </a:r>
            <a:endParaRPr lang="en-US" sz="1800" dirty="0">
              <a:solidFill>
                <a:schemeClr val="accent3">
                  <a:lumMod val="25000"/>
                </a:schemeClr>
              </a:solidFill>
              <a:latin typeface="ADLaM Display" panose="020F0502020204030204" pitchFamily="2" charset="0"/>
            </a:endParaRPr>
          </a:p>
        </p:txBody>
      </p:sp>
      <p:sp>
        <p:nvSpPr>
          <p:cNvPr id="19" name="Title 1"/>
          <p:cNvSpPr txBox="1"/>
          <p:nvPr/>
        </p:nvSpPr>
        <p:spPr>
          <a:xfrm>
            <a:off x="3524006"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Executive Summary</a:t>
            </a:r>
            <a:endParaRPr lang="en-US" dirty="0">
              <a:solidFill>
                <a:srgbClr val="0B49CB"/>
              </a:solidFill>
            </a:endParaRPr>
          </a:p>
        </p:txBody>
      </p:sp>
      <p:sp>
        <p:nvSpPr>
          <p:cNvPr id="3" name="文本框 2"/>
          <p:cNvSpPr txBox="1"/>
          <p:nvPr/>
        </p:nvSpPr>
        <p:spPr>
          <a:xfrm>
            <a:off x="6027811" y="1708823"/>
            <a:ext cx="6096000" cy="1800493"/>
          </a:xfrm>
          <a:prstGeom prst="rect">
            <a:avLst/>
          </a:prstGeom>
          <a:noFill/>
        </p:spPr>
        <p:txBody>
          <a:bodyPr wrap="square">
            <a:spAutoFit/>
          </a:bodyPr>
          <a:lstStyle/>
          <a:p>
            <a:pPr>
              <a:lnSpc>
                <a:spcPct val="100000"/>
              </a:lnSpc>
              <a:spcBef>
                <a:spcPts val="1400"/>
              </a:spcBef>
              <a:buFont typeface="Arial" panose="020B0604020202020204" pitchFamily="34" charset="0"/>
              <a:buChar char="•"/>
            </a:pPr>
            <a:r>
              <a:rPr lang="en-US" altLang="zh-CN" sz="2200" dirty="0">
                <a:solidFill>
                  <a:schemeClr val="accent3">
                    <a:lumMod val="25000"/>
                  </a:schemeClr>
                </a:solidFill>
                <a:latin typeface="ADLaM Display" panose="020F0502020204030204" pitchFamily="2" charset="0"/>
              </a:rPr>
              <a:t>Summary of all results</a:t>
            </a:r>
            <a:endParaRPr lang="en-US" altLang="zh-CN" sz="18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altLang="zh-CN" sz="1800" dirty="0">
                <a:solidFill>
                  <a:schemeClr val="accent3">
                    <a:lumMod val="25000"/>
                  </a:schemeClr>
                </a:solidFill>
                <a:latin typeface="ADLaM Display" panose="020F0502020204030204" pitchFamily="2" charset="0"/>
              </a:rPr>
              <a:t>Exploratory Data Analysis result</a:t>
            </a:r>
            <a:endParaRPr lang="en-US" altLang="zh-CN" sz="18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altLang="zh-CN" sz="1800" dirty="0">
                <a:solidFill>
                  <a:schemeClr val="accent3">
                    <a:lumMod val="25000"/>
                  </a:schemeClr>
                </a:solidFill>
                <a:latin typeface="ADLaM Display" panose="020F0502020204030204" pitchFamily="2" charset="0"/>
              </a:rPr>
              <a:t>Interactive analytics in screenshots</a:t>
            </a:r>
            <a:endParaRPr lang="en-US" altLang="zh-CN" sz="1800" dirty="0">
              <a:solidFill>
                <a:schemeClr val="accent3">
                  <a:lumMod val="25000"/>
                </a:schemeClr>
              </a:solidFill>
              <a:latin typeface="ADLaM Display" panose="020F0502020204030204" pitchFamily="2" charset="0"/>
            </a:endParaRPr>
          </a:p>
          <a:p>
            <a:pPr lvl="1">
              <a:lnSpc>
                <a:spcPct val="100000"/>
              </a:lnSpc>
              <a:spcBef>
                <a:spcPts val="1400"/>
              </a:spcBef>
              <a:buFontTx/>
              <a:buChar char="-"/>
            </a:pPr>
            <a:r>
              <a:rPr lang="en-US" altLang="zh-CN" sz="1800" dirty="0">
                <a:solidFill>
                  <a:schemeClr val="accent3">
                    <a:lumMod val="25000"/>
                  </a:schemeClr>
                </a:solidFill>
                <a:latin typeface="ADLaM Display" panose="020F0502020204030204" pitchFamily="2" charset="0"/>
              </a:rPr>
              <a:t>Predictive Analytics result</a:t>
            </a:r>
            <a:endParaRPr lang="en-US" altLang="zh-CN" sz="1800" dirty="0">
              <a:solidFill>
                <a:schemeClr val="accent3">
                  <a:lumMod val="25000"/>
                </a:schemeClr>
              </a:solidFill>
              <a:latin typeface="ADLaM Display" panose="020F0502020204030204" pitchFamily="2"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DLaM Display" panose="020F0502020204030204" pitchFamily="2" charset="0"/>
                <a:ea typeface="+mj-ea"/>
                <a:cs typeface="+mj-cs"/>
              </a:rPr>
              <a:t>Total Number of Successful and Failure Mission Outcomes</a:t>
            </a:r>
            <a:endParaRPr lang="en-US" sz="3600" kern="1200" dirty="0">
              <a:solidFill>
                <a:srgbClr val="0B49CB"/>
              </a:solidFill>
              <a:latin typeface="ADLaM Display" panose="020F0502020204030204" pitchFamily="2" charset="0"/>
              <a:ea typeface="+mj-ea"/>
              <a:cs typeface="+mj-cs"/>
            </a:endParaRPr>
          </a:p>
        </p:txBody>
      </p:sp>
      <p:sp>
        <p:nvSpPr>
          <p:cNvPr id="5" name="Content Placeholder 4"/>
          <p:cNvSpPr>
            <a:spLocks noGrp="1"/>
          </p:cNvSpPr>
          <p:nvPr>
            <p:ph idx="4294967295"/>
          </p:nvPr>
        </p:nvSpPr>
        <p:spPr>
          <a:xfrm>
            <a:off x="5752357" y="1577515"/>
            <a:ext cx="4004479" cy="4393982"/>
          </a:xfrm>
          <a:prstGeom prst="rect">
            <a:avLst/>
          </a:prstGeom>
        </p:spPr>
        <p:txBody>
          <a:bodyPr vert="horz" lIns="91440" tIns="45720" rIns="91440" bIns="45720" rtlCol="0">
            <a:normAutofit/>
          </a:bodyPr>
          <a:lstStyle/>
          <a:p>
            <a:pPr>
              <a:spcBef>
                <a:spcPts val="1400"/>
              </a:spcBef>
            </a:pPr>
            <a:r>
              <a:rPr lang="en-US" sz="2000" dirty="0">
                <a:latin typeface="ADLaM Display" panose="020F0502020204030204" pitchFamily="2" charset="0"/>
              </a:rPr>
              <a:t>We used wildcard like ‘%’ to filter for </a:t>
            </a:r>
            <a:r>
              <a:rPr lang="en-US" sz="2000" b="1" dirty="0">
                <a:latin typeface="ADLaM Display" panose="020F0502020204030204" pitchFamily="2" charset="0"/>
              </a:rPr>
              <a:t>WHERE</a:t>
            </a:r>
            <a:r>
              <a:rPr lang="en-US" sz="2000" dirty="0">
                <a:latin typeface="ADLaM Display" panose="020F0502020204030204" pitchFamily="2" charset="0"/>
              </a:rPr>
              <a:t> </a:t>
            </a:r>
            <a:r>
              <a:rPr lang="en-US" sz="2000" dirty="0" err="1">
                <a:latin typeface="ADLaM Display" panose="020F0502020204030204" pitchFamily="2" charset="0"/>
              </a:rPr>
              <a:t>MissionOutcome</a:t>
            </a:r>
            <a:r>
              <a:rPr lang="en-US" sz="2000" dirty="0">
                <a:latin typeface="ADLaM Display" panose="020F0502020204030204" pitchFamily="2" charset="0"/>
              </a:rPr>
              <a:t> was a success or a failure. </a:t>
            </a:r>
            <a:endParaRPr lang="en-US" sz="2000" dirty="0">
              <a:latin typeface="ADLaM Display" panose="020F0502020204030204" pitchFamily="2"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643466" y="1457471"/>
            <a:ext cx="5108891" cy="463336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p:cNvSpPr>
            <a:spLocks noGrp="1" noRot="1" noChangeAspect="1" noMove="1" noResize="1" noEditPoints="1" noAdjustHandles="1" noChangeArrowheads="1" noChangeShapeType="1" noTextEdit="1"/>
          </p:cNvSpPr>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p:cNvSpPr txBox="1"/>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DLaM Display" panose="020F0502020204030204" pitchFamily="2" charset="0"/>
                <a:ea typeface="+mj-ea"/>
                <a:cs typeface="+mj-cs"/>
              </a:rPr>
              <a:t>Boosters Carried Maximum Payload</a:t>
            </a:r>
            <a:endParaRPr lang="en-US" sz="3700" kern="1200" dirty="0">
              <a:solidFill>
                <a:srgbClr val="0B49CB"/>
              </a:solidFill>
              <a:latin typeface="ADLaM Display" panose="020F0502020204030204" pitchFamily="2" charset="0"/>
              <a:ea typeface="+mj-ea"/>
              <a:cs typeface="+mj-cs"/>
            </a:endParaRPr>
          </a:p>
        </p:txBody>
      </p:sp>
      <p:sp>
        <p:nvSpPr>
          <p:cNvPr id="5" name="Content Placeholder 4"/>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2000" dirty="0">
                <a:latin typeface="ADLaM Display" panose="020F0502020204030204" pitchFamily="2" charset="0"/>
              </a:rPr>
              <a:t>We determined the booster that have carried the maximum payload using a subquery in the </a:t>
            </a:r>
            <a:r>
              <a:rPr lang="en-US" sz="2000" b="1" dirty="0">
                <a:latin typeface="ADLaM Display" panose="020F0502020204030204" pitchFamily="2" charset="0"/>
              </a:rPr>
              <a:t>WHERE</a:t>
            </a:r>
            <a:r>
              <a:rPr lang="en-US" sz="2000" dirty="0">
                <a:latin typeface="ADLaM Display" panose="020F0502020204030204" pitchFamily="2" charset="0"/>
              </a:rPr>
              <a:t> clause and the </a:t>
            </a:r>
            <a:r>
              <a:rPr lang="en-US" sz="2000" b="1" dirty="0">
                <a:latin typeface="ADLaM Display" panose="020F0502020204030204" pitchFamily="2" charset="0"/>
              </a:rPr>
              <a:t>MAX() </a:t>
            </a:r>
            <a:r>
              <a:rPr lang="en-US" sz="2000" dirty="0">
                <a:latin typeface="ADLaM Display" panose="020F0502020204030204" pitchFamily="2" charset="0"/>
              </a:rPr>
              <a:t>function.</a:t>
            </a:r>
            <a:endParaRPr lang="en-US" sz="2000" dirty="0">
              <a:latin typeface="ADLaM Display" panose="020F0502020204030204" pitchFamily="2" charset="0"/>
            </a:endParaRPr>
          </a:p>
        </p:txBody>
      </p:sp>
      <p:pic>
        <p:nvPicPr>
          <p:cNvPr id="6" name="Picture 5"/>
          <p:cNvPicPr>
            <a:picLocks noChangeAspect="1"/>
          </p:cNvPicPr>
          <p:nvPr/>
        </p:nvPicPr>
        <p:blipFill>
          <a:blip r:embed="rId1"/>
          <a:stretch>
            <a:fillRect/>
          </a:stretch>
        </p:blipFill>
        <p:spPr>
          <a:xfrm>
            <a:off x="5884877" y="832531"/>
            <a:ext cx="4612943" cy="3713419"/>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fld>
            <a:endParaRPr lang="en-US" sz="1000">
              <a:solidFill>
                <a:schemeClr val="tx1">
                  <a:lumMod val="50000"/>
                  <a:lumOff val="50000"/>
                </a:schemeClr>
              </a:solidFill>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ADLaM Display" panose="020F0502020204030204" pitchFamily="2" charset="0"/>
              </a:rPr>
              <a:t>We used a combinations of the </a:t>
            </a:r>
            <a:r>
              <a:rPr lang="en-US" sz="2000" b="1" dirty="0">
                <a:solidFill>
                  <a:schemeClr val="accent3">
                    <a:lumMod val="25000"/>
                  </a:schemeClr>
                </a:solidFill>
                <a:latin typeface="ADLaM Display" panose="020F0502020204030204" pitchFamily="2" charset="0"/>
              </a:rPr>
              <a:t>WHERE</a:t>
            </a:r>
            <a:r>
              <a:rPr lang="en-US" sz="2000" dirty="0">
                <a:solidFill>
                  <a:schemeClr val="accent3">
                    <a:lumMod val="25000"/>
                  </a:schemeClr>
                </a:solidFill>
                <a:latin typeface="ADLaM Display" panose="020F0502020204030204" pitchFamily="2" charset="0"/>
              </a:rPr>
              <a:t> clause, </a:t>
            </a:r>
            <a:r>
              <a:rPr lang="en-US" sz="2000" b="1" dirty="0">
                <a:solidFill>
                  <a:schemeClr val="accent3">
                    <a:lumMod val="25000"/>
                  </a:schemeClr>
                </a:solidFill>
                <a:latin typeface="ADLaM Display" panose="020F0502020204030204" pitchFamily="2" charset="0"/>
              </a:rPr>
              <a:t>LIKE</a:t>
            </a:r>
            <a:r>
              <a:rPr lang="en-US" sz="2000" dirty="0">
                <a:solidFill>
                  <a:schemeClr val="accent3">
                    <a:lumMod val="25000"/>
                  </a:schemeClr>
                </a:solidFill>
                <a:latin typeface="ADLaM Display" panose="020F0502020204030204" pitchFamily="2" charset="0"/>
              </a:rPr>
              <a:t>, </a:t>
            </a:r>
            <a:r>
              <a:rPr lang="en-US" sz="2000" b="1" dirty="0">
                <a:solidFill>
                  <a:schemeClr val="accent3">
                    <a:lumMod val="25000"/>
                  </a:schemeClr>
                </a:solidFill>
                <a:latin typeface="ADLaM Display" panose="020F0502020204030204" pitchFamily="2" charset="0"/>
              </a:rPr>
              <a:t>AND</a:t>
            </a:r>
            <a:r>
              <a:rPr lang="en-US" sz="2000" dirty="0">
                <a:solidFill>
                  <a:schemeClr val="accent3">
                    <a:lumMod val="25000"/>
                  </a:schemeClr>
                </a:solidFill>
                <a:latin typeface="ADLaM Display" panose="020F0502020204030204" pitchFamily="2" charset="0"/>
              </a:rPr>
              <a:t>, and </a:t>
            </a:r>
            <a:r>
              <a:rPr lang="en-US" sz="2000" b="1" dirty="0">
                <a:solidFill>
                  <a:schemeClr val="accent3">
                    <a:lumMod val="25000"/>
                  </a:schemeClr>
                </a:solidFill>
                <a:latin typeface="ADLaM Display" panose="020F0502020204030204" pitchFamily="2" charset="0"/>
              </a:rPr>
              <a:t>BETWEEN</a:t>
            </a:r>
            <a:r>
              <a:rPr lang="en-US" sz="2000" dirty="0">
                <a:solidFill>
                  <a:schemeClr val="accent3">
                    <a:lumMod val="25000"/>
                  </a:schemeClr>
                </a:solidFill>
                <a:latin typeface="ADLaM Display" panose="020F0502020204030204" pitchFamily="2" charset="0"/>
              </a:rPr>
              <a:t> conditions to filter for failed landing outcomes in drone ship, their booster versions, and launch site names for year 2015</a:t>
            </a:r>
            <a:endParaRPr lang="en-US" sz="2000" dirty="0">
              <a:solidFill>
                <a:schemeClr val="accent3">
                  <a:lumMod val="25000"/>
                </a:schemeClr>
              </a:solidFill>
              <a:latin typeface="ADLaM Display" panose="020F0502020204030204" pitchFamily="2" charset="0"/>
            </a:endParaRPr>
          </a:p>
          <a:p>
            <a:pPr>
              <a:lnSpc>
                <a:spcPct val="100000"/>
              </a:lnSpc>
              <a:spcBef>
                <a:spcPts val="1400"/>
              </a:spcBef>
            </a:pPr>
            <a:endParaRPr lang="en-US" sz="2000" dirty="0">
              <a:solidFill>
                <a:schemeClr val="accent3">
                  <a:lumMod val="25000"/>
                </a:schemeClr>
              </a:solidFill>
              <a:latin typeface="ADLaM Display" panose="020F0502020204030204" pitchFamily="2"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2015 Launch Records</a:t>
            </a:r>
            <a:endParaRPr lang="en-US" dirty="0">
              <a:solidFill>
                <a:srgbClr val="0B49CB"/>
              </a:solidFill>
              <a:latin typeface="ADLaM Display" panose="020F0502020204030204" pitchFamily="2" charset="0"/>
            </a:endParaRPr>
          </a:p>
        </p:txBody>
      </p:sp>
      <p:pic>
        <p:nvPicPr>
          <p:cNvPr id="6" name="Picture 5"/>
          <p:cNvPicPr>
            <a:picLocks noChangeAspect="1"/>
          </p:cNvPicPr>
          <p:nvPr/>
        </p:nvPicPr>
        <p:blipFill>
          <a:blip r:embed="rId2"/>
          <a:stretch>
            <a:fillRect/>
          </a:stretch>
        </p:blipFill>
        <p:spPr>
          <a:xfrm>
            <a:off x="2023304" y="3194050"/>
            <a:ext cx="7239000" cy="258127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DLaM Display" panose="020F0502020204030204" pitchFamily="2" charset="0"/>
                <a:ea typeface="+mj-ea"/>
                <a:cs typeface="+mj-cs"/>
              </a:rPr>
              <a:t>Rank Landing Outcomes Between 2010-06-04 and 2017-03-20</a:t>
            </a:r>
            <a:endParaRPr lang="en-US" sz="3600" kern="1200" dirty="0">
              <a:solidFill>
                <a:srgbClr val="0B49CB"/>
              </a:solidFill>
              <a:latin typeface="ADLaM Display" panose="020F0502020204030204" pitchFamily="2"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1800" dirty="0">
                <a:latin typeface="ADLaM Display" panose="020F0502020204030204" pitchFamily="2" charset="0"/>
              </a:rPr>
              <a:t>We selected Landing outcomes and the </a:t>
            </a:r>
            <a:r>
              <a:rPr lang="en-US" sz="1800" b="1" dirty="0">
                <a:latin typeface="ADLaM Display" panose="020F0502020204030204" pitchFamily="2" charset="0"/>
              </a:rPr>
              <a:t>COUNT</a:t>
            </a:r>
            <a:r>
              <a:rPr lang="en-US" sz="1800" dirty="0">
                <a:latin typeface="ADLaM Display" panose="020F0502020204030204" pitchFamily="2" charset="0"/>
              </a:rPr>
              <a:t> of landing outcomes from the data and used the </a:t>
            </a:r>
            <a:r>
              <a:rPr lang="en-US" sz="1800" b="1" dirty="0">
                <a:latin typeface="ADLaM Display" panose="020F0502020204030204" pitchFamily="2" charset="0"/>
              </a:rPr>
              <a:t>WHERE</a:t>
            </a:r>
            <a:r>
              <a:rPr lang="en-US" sz="1800" dirty="0">
                <a:latin typeface="ADLaM Display" panose="020F0502020204030204" pitchFamily="2" charset="0"/>
              </a:rPr>
              <a:t> clause to filter for landing outcomes </a:t>
            </a:r>
            <a:r>
              <a:rPr lang="en-US" sz="1800" b="1" dirty="0">
                <a:latin typeface="ADLaM Display" panose="020F0502020204030204" pitchFamily="2" charset="0"/>
              </a:rPr>
              <a:t>BETWEEN</a:t>
            </a:r>
            <a:r>
              <a:rPr lang="en-US" sz="1800" dirty="0">
                <a:latin typeface="ADLaM Display" panose="020F0502020204030204" pitchFamily="2" charset="0"/>
              </a:rPr>
              <a:t> 2010-06-04 to 2010-03-20.</a:t>
            </a:r>
            <a:endParaRPr lang="en-US" sz="1800" dirty="0">
              <a:latin typeface="ADLaM Display" panose="020F0502020204030204" pitchFamily="2" charset="0"/>
            </a:endParaRPr>
          </a:p>
          <a:p>
            <a:pPr>
              <a:spcBef>
                <a:spcPts val="1400"/>
              </a:spcBef>
            </a:pPr>
            <a:r>
              <a:rPr lang="en-US" sz="1800" dirty="0">
                <a:latin typeface="ADLaM Display" panose="020F0502020204030204" pitchFamily="2" charset="0"/>
              </a:rPr>
              <a:t>We applied the </a:t>
            </a:r>
            <a:r>
              <a:rPr lang="en-US" sz="1800" b="1" dirty="0">
                <a:latin typeface="ADLaM Display" panose="020F0502020204030204" pitchFamily="2" charset="0"/>
              </a:rPr>
              <a:t>GROUP BY </a:t>
            </a:r>
            <a:r>
              <a:rPr lang="en-US" sz="1800" dirty="0">
                <a:latin typeface="ADLaM Display" panose="020F0502020204030204" pitchFamily="2" charset="0"/>
              </a:rPr>
              <a:t>clause to group the landing outcomes and the </a:t>
            </a:r>
            <a:r>
              <a:rPr lang="en-US" sz="1800" b="1" dirty="0">
                <a:latin typeface="ADLaM Display" panose="020F0502020204030204" pitchFamily="2" charset="0"/>
              </a:rPr>
              <a:t>ORDER BY </a:t>
            </a:r>
            <a:r>
              <a:rPr lang="en-US" sz="1800" dirty="0">
                <a:latin typeface="ADLaM Display" panose="020F0502020204030204" pitchFamily="2" charset="0"/>
              </a:rPr>
              <a:t>clause to order the grouped landing outcome in descending order.</a:t>
            </a:r>
            <a:endParaRPr lang="en-US" sz="1800" dirty="0">
              <a:latin typeface="ADLaM Display" panose="020F0502020204030204" pitchFamily="2" charset="0"/>
            </a:endParaRPr>
          </a:p>
          <a:p>
            <a:pPr>
              <a:spcBef>
                <a:spcPts val="1400"/>
              </a:spcBef>
            </a:pPr>
            <a:endParaRPr lang="en-US" sz="18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1437743" y="1872104"/>
            <a:ext cx="5144611" cy="3608429"/>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6" name="Content Placeholder 5"/>
          <p:cNvPicPr>
            <a:picLocks noGrp="1" noChangeAspect="1"/>
          </p:cNvPicPr>
          <p:nvPr>
            <p:ph idx="4294967295"/>
          </p:nvPr>
        </p:nvPicPr>
        <p:blipFill>
          <a:blip r:embed="rId2"/>
          <a:stretch>
            <a:fillRect/>
          </a:stretch>
        </p:blipFill>
        <p:spPr>
          <a:xfrm>
            <a:off x="2501615" y="2523322"/>
            <a:ext cx="7583623" cy="3401823"/>
          </a:xfrm>
          <a:prstGeom prst="rect">
            <a:avLst/>
          </a:prstGeom>
        </p:spPr>
      </p:pic>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All launch sites global map markers</a:t>
            </a:r>
            <a:endParaRPr lang="en-US" dirty="0">
              <a:solidFill>
                <a:srgbClr val="0B49CB"/>
              </a:solidFill>
              <a:latin typeface="ADLaM Display" panose="020F0502020204030204" pitchFamily="2"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2"/>
          <a:stretch>
            <a:fillRect/>
          </a:stretch>
        </p:blipFill>
        <p:spPr>
          <a:xfrm>
            <a:off x="770011" y="1359453"/>
            <a:ext cx="7557243" cy="3374257"/>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Markers showing launch sites with color labels</a:t>
            </a:r>
            <a:endParaRPr lang="en-US" dirty="0">
              <a:solidFill>
                <a:srgbClr val="0B49CB"/>
              </a:solidFill>
              <a:latin typeface="ADLaM Display" panose="020F0502020204030204" pitchFamily="2"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1"/>
          <a:stretch>
            <a:fillRect/>
          </a:stretch>
        </p:blipFill>
        <p:spPr>
          <a:xfrm>
            <a:off x="1934241" y="1936989"/>
            <a:ext cx="8323427" cy="4177117"/>
          </a:xfrm>
          <a:prstGeom prst="rect">
            <a:avLst/>
          </a:prstGeom>
        </p:spPr>
      </p:pic>
      <p:sp>
        <p:nvSpPr>
          <p:cNvPr id="8" name="Title 1"/>
          <p:cNvSpPr txBox="1"/>
          <p:nvPr/>
        </p:nvSpPr>
        <p:spPr>
          <a:xfrm>
            <a:off x="2810901" y="648505"/>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Launch Site distance to landmarks</a:t>
            </a:r>
            <a:endParaRPr lang="en-US" dirty="0">
              <a:solidFill>
                <a:srgbClr val="0B49CB"/>
              </a:solidFill>
              <a:latin typeface="ADLaM Display" panose="020F0502020204030204" pitchFamily="2"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p:cNvSpPr txBox="1"/>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DLaM Display" panose="020F0502020204030204" pitchFamily="2" charset="0"/>
                <a:ea typeface="+mj-ea"/>
                <a:cs typeface="+mj-cs"/>
              </a:rPr>
              <a:t>Scatter plot of Payload vs Launch Outcome for all sites, with different payload selected in the range slider</a:t>
            </a:r>
            <a:endParaRPr lang="en-US" sz="2500" kern="1200" dirty="0">
              <a:solidFill>
                <a:srgbClr val="0B49CB"/>
              </a:solidFill>
              <a:latin typeface="ADLaM Display" panose="020F0502020204030204" pitchFamily="2" charset="0"/>
              <a:ea typeface="+mj-ea"/>
              <a:cs typeface="+mj-cs"/>
            </a:endParaRPr>
          </a:p>
        </p:txBody>
      </p:sp>
      <p:sp>
        <p:nvSpPr>
          <p:cNvPr id="17" name="Rectangle 16"/>
          <p:cNvSpPr>
            <a:spLocks noGrp="1" noRot="1" noChangeAspect="1" noMove="1" noResize="1" noEditPoints="1" noAdjustHandles="1" noChangeArrowheads="1" noChangeShapeType="1" noTextEdit="1"/>
          </p:cNvSpPr>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p:cNvPicPr>
            <a:picLocks noGrp="1" noChangeAspect="1"/>
          </p:cNvPicPr>
          <p:nvPr>
            <p:ph idx="4294967295"/>
          </p:nvPr>
        </p:nvPicPr>
        <p:blipFill>
          <a:blip r:embed="rId1"/>
          <a:stretch>
            <a:fillRect/>
          </a:stretch>
        </p:blipFill>
        <p:spPr>
          <a:xfrm>
            <a:off x="190837" y="1388744"/>
            <a:ext cx="10515599" cy="3785614"/>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436120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Introduction</a:t>
            </a:r>
            <a:endParaRPr lang="en-US" dirty="0">
              <a:solidFill>
                <a:srgbClr val="0B49CB"/>
              </a:solidFill>
            </a:endParaRPr>
          </a:p>
        </p:txBody>
      </p:sp>
      <p:sp>
        <p:nvSpPr>
          <p:cNvPr id="5" name="Content Placeholder 2"/>
          <p:cNvSpPr txBox="1"/>
          <p:nvPr/>
        </p:nvSpPr>
        <p:spPr>
          <a:xfrm>
            <a:off x="828068" y="1530575"/>
            <a:ext cx="9766360" cy="4494997"/>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60000"/>
              </a:lnSpc>
              <a:spcBef>
                <a:spcPts val="1400"/>
              </a:spcBef>
            </a:pPr>
            <a:r>
              <a:rPr lang="en-US" sz="2200" dirty="0">
                <a:solidFill>
                  <a:schemeClr val="accent3">
                    <a:lumMod val="25000"/>
                  </a:schemeClr>
                </a:solidFill>
                <a:latin typeface="ADLaM Display" panose="020F0502020204030204" pitchFamily="2" charset="0"/>
              </a:rPr>
              <a:t>Project background and context</a:t>
            </a:r>
            <a:endParaRPr lang="en-US" sz="2200" dirty="0">
              <a:solidFill>
                <a:schemeClr val="accent3">
                  <a:lumMod val="25000"/>
                </a:schemeClr>
              </a:solidFill>
              <a:latin typeface="ADLaM Display" panose="020F0502020204030204" pitchFamily="2" charset="0"/>
            </a:endParaRPr>
          </a:p>
          <a:p>
            <a:pPr marL="457200" lvl="1" indent="0" algn="just">
              <a:lnSpc>
                <a:spcPct val="160000"/>
              </a:lnSpc>
              <a:spcBef>
                <a:spcPts val="1400"/>
              </a:spcBef>
              <a:buNone/>
            </a:pPr>
            <a:r>
              <a:rPr lang="en-US" sz="1800" dirty="0">
                <a:solidFill>
                  <a:schemeClr val="accent3">
                    <a:lumMod val="25000"/>
                  </a:schemeClr>
                </a:solidFill>
                <a:latin typeface="ADLaM Display" panose="020F0502020204030204" pitchFamily="2" charset="0"/>
              </a:rPr>
              <a:t>Space X advertises Falcon 9 rocket with a cost of 62 million dollars; </a:t>
            </a:r>
            <a:endParaRPr lang="en-US" sz="1800" dirty="0">
              <a:solidFill>
                <a:schemeClr val="accent3">
                  <a:lumMod val="25000"/>
                </a:schemeClr>
              </a:solidFill>
              <a:latin typeface="ADLaM Display" panose="020F0502020204030204" pitchFamily="2" charset="0"/>
            </a:endParaRPr>
          </a:p>
          <a:p>
            <a:pPr marL="457200" lvl="1" indent="0" algn="just">
              <a:lnSpc>
                <a:spcPct val="160000"/>
              </a:lnSpc>
              <a:spcBef>
                <a:spcPts val="1400"/>
              </a:spcBef>
              <a:buNone/>
            </a:pPr>
            <a:r>
              <a:rPr lang="en-US" sz="1800" dirty="0">
                <a:solidFill>
                  <a:schemeClr val="accent3">
                    <a:lumMod val="25000"/>
                  </a:schemeClr>
                </a:solidFill>
                <a:latin typeface="ADLaM Display" panose="020F0502020204030204" pitchFamily="2" charset="0"/>
              </a:rPr>
              <a:t>other providers cost upward of 165 million dollars each,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dirty="0">
              <a:solidFill>
                <a:schemeClr val="accent3">
                  <a:lumMod val="25000"/>
                </a:schemeClr>
              </a:solidFill>
              <a:latin typeface="ADLaM Display" panose="020F0502020204030204" pitchFamily="2" charset="0"/>
            </a:endParaRPr>
          </a:p>
          <a:p>
            <a:pPr>
              <a:lnSpc>
                <a:spcPct val="160000"/>
              </a:lnSpc>
              <a:spcBef>
                <a:spcPts val="1400"/>
              </a:spcBef>
            </a:pPr>
            <a:r>
              <a:rPr lang="en-US" sz="2200" dirty="0">
                <a:solidFill>
                  <a:schemeClr val="accent3">
                    <a:lumMod val="25000"/>
                  </a:schemeClr>
                </a:solidFill>
                <a:latin typeface="ADLaM Display" panose="020F0502020204030204" pitchFamily="2" charset="0"/>
              </a:rPr>
              <a:t>Problems you want to find answers</a:t>
            </a:r>
            <a:endParaRPr lang="en-US" sz="2200" dirty="0">
              <a:solidFill>
                <a:schemeClr val="accent3">
                  <a:lumMod val="25000"/>
                </a:schemeClr>
              </a:solidFill>
              <a:latin typeface="ADLaM Display" panose="020F0502020204030204" pitchFamily="2" charset="0"/>
            </a:endParaRPr>
          </a:p>
          <a:p>
            <a:pPr lvl="1">
              <a:lnSpc>
                <a:spcPct val="160000"/>
              </a:lnSpc>
              <a:spcBef>
                <a:spcPts val="1400"/>
              </a:spcBef>
              <a:buFontTx/>
              <a:buChar char="-"/>
            </a:pPr>
            <a:r>
              <a:rPr lang="en-US" sz="1800" dirty="0">
                <a:solidFill>
                  <a:schemeClr val="accent3">
                    <a:lumMod val="25000"/>
                  </a:schemeClr>
                </a:solidFill>
                <a:latin typeface="ADLaM Display" panose="020F0502020204030204" pitchFamily="2" charset="0"/>
              </a:rPr>
              <a:t>What factors determine </a:t>
            </a:r>
            <a:r>
              <a:rPr lang="en-US" altLang="zh-CN" sz="1800" dirty="0">
                <a:solidFill>
                  <a:schemeClr val="accent3">
                    <a:lumMod val="25000"/>
                  </a:schemeClr>
                </a:solidFill>
                <a:latin typeface="ADLaM Display" panose="020F0502020204030204" pitchFamily="2" charset="0"/>
              </a:rPr>
              <a:t>decide</a:t>
            </a:r>
            <a:r>
              <a:rPr lang="en-US" sz="1800" dirty="0">
                <a:solidFill>
                  <a:schemeClr val="accent3">
                    <a:lumMod val="25000"/>
                  </a:schemeClr>
                </a:solidFill>
                <a:latin typeface="ADLaM Display" panose="020F0502020204030204" pitchFamily="2" charset="0"/>
              </a:rPr>
              <a:t> rocket will land successfully?</a:t>
            </a:r>
            <a:endParaRPr lang="en-US" sz="1800" dirty="0">
              <a:solidFill>
                <a:schemeClr val="accent3">
                  <a:lumMod val="25000"/>
                </a:schemeClr>
              </a:solidFill>
              <a:latin typeface="ADLaM Display" panose="020F0502020204030204" pitchFamily="2" charset="0"/>
            </a:endParaRPr>
          </a:p>
          <a:p>
            <a:pPr lvl="1">
              <a:lnSpc>
                <a:spcPct val="160000"/>
              </a:lnSpc>
              <a:spcBef>
                <a:spcPts val="1400"/>
              </a:spcBef>
              <a:buFontTx/>
              <a:buChar char="-"/>
            </a:pPr>
            <a:r>
              <a:rPr lang="en-US" sz="1800" dirty="0">
                <a:solidFill>
                  <a:schemeClr val="accent3">
                    <a:lumMod val="25000"/>
                  </a:schemeClr>
                </a:solidFill>
                <a:latin typeface="ADLaM Display" panose="020F0502020204030204" pitchFamily="2" charset="0"/>
              </a:rPr>
              <a:t>The interaction amongst various features that determine the success rate of a successful landing.</a:t>
            </a:r>
            <a:endParaRPr lang="en-US" sz="1800" dirty="0">
              <a:solidFill>
                <a:schemeClr val="accent3">
                  <a:lumMod val="25000"/>
                </a:schemeClr>
              </a:solidFill>
              <a:latin typeface="ADLaM Display" panose="020F0502020204030204" pitchFamily="2" charset="0"/>
            </a:endParaRPr>
          </a:p>
          <a:p>
            <a:pPr lvl="1">
              <a:lnSpc>
                <a:spcPct val="160000"/>
              </a:lnSpc>
              <a:spcBef>
                <a:spcPts val="1400"/>
              </a:spcBef>
              <a:buFontTx/>
              <a:buChar char="-"/>
            </a:pPr>
            <a:r>
              <a:rPr lang="en-US" sz="1800" dirty="0">
                <a:solidFill>
                  <a:schemeClr val="accent3">
                    <a:lumMod val="25000"/>
                  </a:schemeClr>
                </a:solidFill>
                <a:latin typeface="ADLaM Display" panose="020F0502020204030204" pitchFamily="2" charset="0"/>
              </a:rPr>
              <a:t>What operating conditions needs to be </a:t>
            </a:r>
            <a:r>
              <a:rPr lang="en-US" altLang="zh-CN" sz="1800" dirty="0">
                <a:solidFill>
                  <a:schemeClr val="accent3">
                    <a:lumMod val="25000"/>
                  </a:schemeClr>
                </a:solidFill>
                <a:latin typeface="ADLaM Display" panose="020F0502020204030204" pitchFamily="2" charset="0"/>
              </a:rPr>
              <a:t>know </a:t>
            </a:r>
            <a:r>
              <a:rPr lang="en-US" sz="1800" dirty="0">
                <a:solidFill>
                  <a:schemeClr val="accent3">
                    <a:lumMod val="25000"/>
                  </a:schemeClr>
                </a:solidFill>
                <a:latin typeface="ADLaM Display" panose="020F0502020204030204" pitchFamily="2" charset="0"/>
              </a:rPr>
              <a:t>to ensure a successful landing program.</a:t>
            </a:r>
            <a:endParaRPr lang="en-US" sz="1800" dirty="0">
              <a:solidFill>
                <a:schemeClr val="accent3">
                  <a:lumMod val="25000"/>
                </a:schemeClr>
              </a:solidFill>
              <a:latin typeface="ADLaM Display" panose="020F0502020204030204" pitchFamily="2"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p:cNvSpPr>
            <a:spLocks noGrp="1" noRot="1" noChangeAspect="1" noMove="1" noResize="1" noEditPoints="1" noAdjustHandles="1" noChangeArrowheads="1" noChangeShapeType="1" noTextEdit="1"/>
          </p:cNvSpPr>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p:cNvSpPr txBox="1"/>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DLaM Display" panose="020F0502020204030204" pitchFamily="2" charset="0"/>
                <a:ea typeface="+mj-ea"/>
                <a:cs typeface="+mj-cs"/>
              </a:rPr>
              <a:t>Classification Accuracy</a:t>
            </a:r>
            <a:endParaRPr lang="en-US" sz="3700" kern="1200" dirty="0">
              <a:solidFill>
                <a:srgbClr val="0B49CB"/>
              </a:solidFill>
              <a:latin typeface="ADLaM Display" panose="020F0502020204030204" pitchFamily="2" charset="0"/>
              <a:ea typeface="+mj-ea"/>
              <a:cs typeface="+mj-cs"/>
            </a:endParaRPr>
          </a:p>
        </p:txBody>
      </p:sp>
      <p:sp>
        <p:nvSpPr>
          <p:cNvPr id="18" name="Rectangle 17"/>
          <p:cNvSpPr>
            <a:spLocks noGrp="1" noRot="1" noChangeAspect="1" noMove="1" noResize="1" noEditPoints="1" noAdjustHandles="1" noChangeArrowheads="1" noChangeShapeType="1" noTextEdit="1"/>
          </p:cNvSpPr>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p:cNvSpPr>
            <a:spLocks noGrp="1" noRot="1" noChangeAspect="1" noMove="1" noResize="1" noEditPoints="1" noAdjustHandles="1" noChangeArrowheads="1" noChangeShapeType="1" noTextEdit="1"/>
          </p:cNvSpPr>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DLaM Display" panose="020F0502020204030204" pitchFamily="2" charset="0"/>
              </a:rPr>
              <a:t>The decision tree classifier is the model with the highest classification accuracy</a:t>
            </a:r>
            <a:endParaRPr lang="en-US" sz="2200" dirty="0">
              <a:latin typeface="ADLaM Display" panose="020F0502020204030204" pitchFamily="2" charset="0"/>
            </a:endParaRPr>
          </a:p>
          <a:p>
            <a:pPr>
              <a:spcBef>
                <a:spcPts val="1400"/>
              </a:spcBef>
            </a:pPr>
            <a:endParaRPr lang="en-US" sz="1800" dirty="0"/>
          </a:p>
        </p:txBody>
      </p:sp>
      <p:pic>
        <p:nvPicPr>
          <p:cNvPr id="3" name="Picture 2"/>
          <p:cNvPicPr>
            <a:picLocks noChangeAspect="1"/>
          </p:cNvPicPr>
          <p:nvPr/>
        </p:nvPicPr>
        <p:blipFill>
          <a:blip r:embed="rId1"/>
          <a:stretch>
            <a:fillRect/>
          </a:stretch>
        </p:blipFill>
        <p:spPr>
          <a:xfrm>
            <a:off x="1839306" y="3169752"/>
            <a:ext cx="8513388" cy="2532732"/>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fld>
            <a:endParaRPr lang="en-US" sz="1200">
              <a:solidFill>
                <a:schemeClr val="tx1">
                  <a:lumMod val="50000"/>
                  <a:lumOff val="50000"/>
                </a:schemeClr>
              </a:solidFill>
              <a:latin typeface="+mn-l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DLaM Display" panose="020F0502020204030204" pitchFamily="2"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DLaM Display" panose="020F0502020204030204" pitchFamily="2" charset="0"/>
            </a:endParaRPr>
          </a:p>
        </p:txBody>
      </p:sp>
      <p:sp>
        <p:nvSpPr>
          <p:cNvPr id="9" name="Title 1"/>
          <p:cNvSpPr txBox="1"/>
          <p:nvPr/>
        </p:nvSpPr>
        <p:spPr>
          <a:xfrm>
            <a:off x="3875796"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Confusion Matrix</a:t>
            </a:r>
            <a:endParaRPr lang="en-US" dirty="0">
              <a:solidFill>
                <a:srgbClr val="0B49CB"/>
              </a:solidFill>
            </a:endParaRPr>
          </a:p>
        </p:txBody>
      </p:sp>
      <p:pic>
        <p:nvPicPr>
          <p:cNvPr id="3" name="Picture 2"/>
          <p:cNvPicPr>
            <a:picLocks noChangeAspect="1"/>
          </p:cNvPicPr>
          <p:nvPr/>
        </p:nvPicPr>
        <p:blipFill>
          <a:blip r:embed="rId2"/>
          <a:stretch>
            <a:fillRect/>
          </a:stretch>
        </p:blipFill>
        <p:spPr>
          <a:xfrm>
            <a:off x="7116788" y="3731659"/>
            <a:ext cx="3726695" cy="2695706"/>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DLaM Display" panose="020F0502020204030204" pitchFamily="2" charset="0"/>
              </a:rPr>
              <a:t>We can conclude that:</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The larger the flight amount at a launch site, the greater the success rate at a launch site.</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latin typeface="ADLaM Display" panose="020F0502020204030204" pitchFamily="2" charset="0"/>
              </a:rPr>
              <a:t>Launch success rate started to increase in 2013 till 2020.</a:t>
            </a:r>
            <a:endParaRPr lang="en-US" sz="2200" dirty="0">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Orbits </a:t>
            </a:r>
            <a:r>
              <a:rPr lang="en-US" sz="2200" dirty="0">
                <a:latin typeface="ADLaM Display" panose="020F0502020204030204" pitchFamily="2" charset="0"/>
              </a:rPr>
              <a:t>ES-L1, GEO, HEO, SSO, VLEO had the most success rate.</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KSC LC-39A had the most successful launches of any sites.</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The Decision tree classifier is the best machine learning algorithm for this task.</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endParaRPr lang="en-US" sz="2200" dirty="0">
              <a:solidFill>
                <a:schemeClr val="accent3">
                  <a:lumMod val="25000"/>
                </a:schemeClr>
              </a:solidFill>
              <a:latin typeface="ADLaM Display" panose="020F0502020204030204" pitchFamily="2" charset="0"/>
            </a:endParaRPr>
          </a:p>
        </p:txBody>
      </p:sp>
      <p:sp>
        <p:nvSpPr>
          <p:cNvPr id="9" name="Title 1"/>
          <p:cNvSpPr txBox="1"/>
          <p:nvPr/>
        </p:nvSpPr>
        <p:spPr>
          <a:xfrm>
            <a:off x="4062486"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Conclusions</a:t>
            </a:r>
            <a:endParaRPr lang="en-US" dirty="0">
              <a:solidFill>
                <a:srgbClr val="0B49CB"/>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9"/>
            <a:ext cx="10104817" cy="431199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1400" dirty="0">
                <a:solidFill>
                  <a:srgbClr val="0B49CB"/>
                </a:solidFill>
                <a:latin typeface="ADLaM Display" panose="020F0502020204030204" pitchFamily="2" charset="0"/>
              </a:rPr>
              <a:t>Executive Summary</a:t>
            </a:r>
            <a:endParaRPr lang="en-US" sz="1400" dirty="0">
              <a:solidFill>
                <a:srgbClr val="0B49CB"/>
              </a:solidFill>
              <a:latin typeface="ADLaM Display" panose="020F0502020204030204" pitchFamily="2" charset="0"/>
            </a:endParaRPr>
          </a:p>
          <a:p>
            <a:pPr>
              <a:lnSpc>
                <a:spcPct val="120000"/>
              </a:lnSpc>
              <a:spcBef>
                <a:spcPts val="1400"/>
              </a:spcBef>
            </a:pPr>
            <a:r>
              <a:rPr lang="en-US" sz="1400" dirty="0">
                <a:solidFill>
                  <a:schemeClr val="accent3">
                    <a:lumMod val="25000"/>
                  </a:schemeClr>
                </a:solidFill>
                <a:latin typeface="ADLaM Display" panose="020F0502020204030204" pitchFamily="2" charset="0"/>
              </a:rPr>
              <a:t>Data collection methodology:</a:t>
            </a:r>
            <a:endParaRPr lang="en-US" sz="1400" dirty="0">
              <a:solidFill>
                <a:schemeClr val="accent3">
                  <a:lumMod val="25000"/>
                </a:schemeClr>
              </a:solidFill>
              <a:latin typeface="ADLaM Display" panose="020F0502020204030204" pitchFamily="2" charset="0"/>
            </a:endParaRPr>
          </a:p>
          <a:p>
            <a:pPr lvl="1">
              <a:lnSpc>
                <a:spcPct val="120000"/>
              </a:lnSpc>
              <a:spcBef>
                <a:spcPts val="1400"/>
              </a:spcBef>
            </a:pPr>
            <a:r>
              <a:rPr lang="en-US" sz="1200" dirty="0">
                <a:solidFill>
                  <a:schemeClr val="bg2">
                    <a:lumMod val="50000"/>
                  </a:schemeClr>
                </a:solidFill>
                <a:latin typeface="ADLaM Display" panose="020F0502020204030204" pitchFamily="2" charset="0"/>
              </a:rPr>
              <a:t>Data was collected using SpaceX API and web scraping from Wikipedia. </a:t>
            </a:r>
            <a:endParaRPr lang="en-US" sz="1200" dirty="0">
              <a:solidFill>
                <a:schemeClr val="bg2">
                  <a:lumMod val="50000"/>
                </a:schemeClr>
              </a:solidFill>
              <a:latin typeface="ADLaM Display" panose="020F0502020204030204" pitchFamily="2" charset="0"/>
            </a:endParaRPr>
          </a:p>
          <a:p>
            <a:pPr>
              <a:lnSpc>
                <a:spcPct val="120000"/>
              </a:lnSpc>
              <a:spcBef>
                <a:spcPts val="1400"/>
              </a:spcBef>
            </a:pPr>
            <a:r>
              <a:rPr lang="en-US" sz="1400" dirty="0">
                <a:solidFill>
                  <a:schemeClr val="accent3">
                    <a:lumMod val="25000"/>
                  </a:schemeClr>
                </a:solidFill>
                <a:latin typeface="ADLaM Display" panose="020F0502020204030204" pitchFamily="2" charset="0"/>
              </a:rPr>
              <a:t>Perform data wrangling</a:t>
            </a:r>
            <a:endParaRPr lang="en-US" sz="1400" dirty="0">
              <a:solidFill>
                <a:schemeClr val="accent3">
                  <a:lumMod val="25000"/>
                </a:schemeClr>
              </a:solidFill>
              <a:latin typeface="ADLaM Display" panose="020F0502020204030204" pitchFamily="2" charset="0"/>
            </a:endParaRPr>
          </a:p>
          <a:p>
            <a:pPr lvl="1">
              <a:lnSpc>
                <a:spcPct val="120000"/>
              </a:lnSpc>
              <a:spcBef>
                <a:spcPts val="1400"/>
              </a:spcBef>
            </a:pPr>
            <a:r>
              <a:rPr lang="en-US" sz="1200" dirty="0">
                <a:solidFill>
                  <a:schemeClr val="bg2">
                    <a:lumMod val="50000"/>
                  </a:schemeClr>
                </a:solidFill>
                <a:latin typeface="ADLaM Display" panose="020F0502020204030204" pitchFamily="2" charset="0"/>
              </a:rPr>
              <a:t>One-hot encoding was applied to categorical features</a:t>
            </a:r>
            <a:endParaRPr lang="en-US" sz="1200" dirty="0">
              <a:solidFill>
                <a:schemeClr val="bg2">
                  <a:lumMod val="50000"/>
                </a:schemeClr>
              </a:solidFill>
              <a:latin typeface="ADLaM Display" panose="020F0502020204030204" pitchFamily="2" charset="0"/>
            </a:endParaRPr>
          </a:p>
          <a:p>
            <a:pPr>
              <a:lnSpc>
                <a:spcPct val="120000"/>
              </a:lnSpc>
              <a:spcBef>
                <a:spcPts val="1400"/>
              </a:spcBef>
            </a:pPr>
            <a:r>
              <a:rPr lang="en-US" sz="1400" dirty="0">
                <a:solidFill>
                  <a:schemeClr val="accent3">
                    <a:lumMod val="25000"/>
                  </a:schemeClr>
                </a:solidFill>
                <a:latin typeface="ADLaM Display" panose="020F0502020204030204" pitchFamily="2" charset="0"/>
              </a:rPr>
              <a:t>Perform exploratory data analysis (EDA) using visualization and SQL</a:t>
            </a:r>
            <a:endParaRPr lang="en-US" sz="1400" dirty="0">
              <a:solidFill>
                <a:schemeClr val="accent3">
                  <a:lumMod val="25000"/>
                </a:schemeClr>
              </a:solidFill>
              <a:latin typeface="ADLaM Display" panose="020F0502020204030204" pitchFamily="2" charset="0"/>
            </a:endParaRPr>
          </a:p>
          <a:p>
            <a:pPr>
              <a:lnSpc>
                <a:spcPct val="120000"/>
              </a:lnSpc>
              <a:spcBef>
                <a:spcPts val="1400"/>
              </a:spcBef>
            </a:pPr>
            <a:r>
              <a:rPr lang="en-US" sz="1400" dirty="0">
                <a:solidFill>
                  <a:schemeClr val="accent3">
                    <a:lumMod val="25000"/>
                  </a:schemeClr>
                </a:solidFill>
                <a:latin typeface="ADLaM Display" panose="020F0502020204030204" pitchFamily="2" charset="0"/>
              </a:rPr>
              <a:t>Perform interactive visual analytics using Folium and Plotly Dash</a:t>
            </a:r>
            <a:endParaRPr lang="en-US" sz="1400" dirty="0">
              <a:solidFill>
                <a:schemeClr val="accent3">
                  <a:lumMod val="25000"/>
                </a:schemeClr>
              </a:solidFill>
              <a:latin typeface="ADLaM Display" panose="020F0502020204030204" pitchFamily="2" charset="0"/>
            </a:endParaRPr>
          </a:p>
          <a:p>
            <a:pPr>
              <a:lnSpc>
                <a:spcPct val="120000"/>
              </a:lnSpc>
              <a:spcBef>
                <a:spcPts val="1400"/>
              </a:spcBef>
            </a:pPr>
            <a:r>
              <a:rPr lang="en-US" sz="1400" dirty="0">
                <a:solidFill>
                  <a:schemeClr val="accent3">
                    <a:lumMod val="25000"/>
                  </a:schemeClr>
                </a:solidFill>
                <a:latin typeface="ADLaM Display" panose="020F0502020204030204" pitchFamily="2" charset="0"/>
              </a:rPr>
              <a:t>Perform predictive analysis using classification models</a:t>
            </a:r>
            <a:endParaRPr lang="en-US" sz="1400" dirty="0">
              <a:solidFill>
                <a:schemeClr val="accent3">
                  <a:lumMod val="25000"/>
                </a:schemeClr>
              </a:solidFill>
              <a:latin typeface="ADLaM Display" panose="020F0502020204030204" pitchFamily="2" charset="0"/>
            </a:endParaRPr>
          </a:p>
          <a:p>
            <a:pPr lvl="1">
              <a:lnSpc>
                <a:spcPct val="120000"/>
              </a:lnSpc>
              <a:spcBef>
                <a:spcPts val="1400"/>
              </a:spcBef>
            </a:pPr>
            <a:r>
              <a:rPr lang="en-US" sz="1200" dirty="0">
                <a:solidFill>
                  <a:schemeClr val="bg2">
                    <a:lumMod val="50000"/>
                  </a:schemeClr>
                </a:solidFill>
                <a:latin typeface="ADLaM Display" panose="020F0502020204030204" pitchFamily="2" charset="0"/>
              </a:rPr>
              <a:t>How to build, tune, evaluate classification models</a:t>
            </a:r>
            <a:endParaRPr lang="en-US" sz="200" dirty="0">
              <a:solidFill>
                <a:schemeClr val="accent3">
                  <a:lumMod val="25000"/>
                </a:schemeClr>
              </a:solidFill>
              <a:latin typeface="ADLaM Display" panose="020F0502020204030204" pitchFamily="2" charset="0"/>
            </a:endParaRPr>
          </a:p>
          <a:p>
            <a:pPr>
              <a:lnSpc>
                <a:spcPct val="100000"/>
              </a:lnSpc>
              <a:spcBef>
                <a:spcPts val="1400"/>
              </a:spcBef>
            </a:pPr>
            <a:endParaRPr lang="en-US" sz="200" dirty="0">
              <a:solidFill>
                <a:schemeClr val="accent3">
                  <a:lumMod val="25000"/>
                </a:schemeClr>
              </a:solidFill>
              <a:latin typeface="ADLaM Display" panose="020F0502020204030204" pitchFamily="2" charset="0"/>
            </a:endParaRPr>
          </a:p>
          <a:p>
            <a:pPr>
              <a:lnSpc>
                <a:spcPct val="100000"/>
              </a:lnSpc>
              <a:spcBef>
                <a:spcPts val="1400"/>
              </a:spcBef>
            </a:pPr>
            <a:endParaRPr lang="en-US" sz="200" dirty="0">
              <a:solidFill>
                <a:schemeClr val="accent3">
                  <a:lumMod val="25000"/>
                </a:schemeClr>
              </a:solidFill>
              <a:latin typeface="ADLaM Display" panose="020F0502020204030204" pitchFamily="2" charset="0"/>
            </a:endParaRPr>
          </a:p>
        </p:txBody>
      </p:sp>
      <p:sp>
        <p:nvSpPr>
          <p:cNvPr id="13" name="Title 1"/>
          <p:cNvSpPr txBox="1"/>
          <p:nvPr/>
        </p:nvSpPr>
        <p:spPr>
          <a:xfrm>
            <a:off x="429299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altLang="zh-CN" sz="1900" dirty="0">
                <a:solidFill>
                  <a:schemeClr val="accent3">
                    <a:lumMod val="25000"/>
                  </a:schemeClr>
                </a:solidFill>
                <a:latin typeface="ADLaM Display" panose="020F0502020204030204" pitchFamily="2" charset="0"/>
              </a:rPr>
              <a:t>So, the data was collected like this: I got it from the SpaceX API using a GET request. Then I used the .json() function to decode the response content and the .json_normalize() function to turn it into a Pandas dataframe. After that, I cleaned the data, e.g. deleted missing values or filled in missing values with means or medians. Then I used BeautifulSoup to scrape the web for Falcon 9 launch records on Wikipedia.</a:t>
            </a:r>
            <a:r>
              <a:rPr lang="en-US" sz="1900" dirty="0">
                <a:solidFill>
                  <a:schemeClr val="accent3">
                    <a:lumMod val="25000"/>
                  </a:schemeClr>
                </a:solidFill>
                <a:latin typeface="ADLaM Display" panose="020F0502020204030204" pitchFamily="2" charset="0"/>
              </a:rPr>
              <a:t>. </a:t>
            </a:r>
            <a:endParaRPr lang="en-US" sz="1800" dirty="0">
              <a:solidFill>
                <a:schemeClr val="accent3">
                  <a:lumMod val="25000"/>
                </a:schemeClr>
              </a:solidFill>
              <a:latin typeface="ADLaM Display" panose="020F0502020204030204" pitchFamily="2" charset="0"/>
            </a:endParaRPr>
          </a:p>
          <a:p>
            <a:pPr marL="0" indent="0">
              <a:buNone/>
            </a:pPr>
            <a:endParaRPr lang="en-US" dirty="0"/>
          </a:p>
        </p:txBody>
      </p:sp>
      <p:sp>
        <p:nvSpPr>
          <p:cNvPr id="12" name="Title 1"/>
          <p:cNvSpPr txBox="1"/>
          <p:nvPr/>
        </p:nvSpPr>
        <p:spPr>
          <a:xfrm>
            <a:off x="3996446" y="46181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770332" y="2005183"/>
            <a:ext cx="4640263" cy="2001754"/>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DLaM Display" panose="020F0502020204030204" pitchFamily="2" charset="0"/>
              </a:rPr>
              <a:t>We used the get request to the SpaceX API to collect data, clean the requested data and did some basic data wrangling and formatting.</a:t>
            </a:r>
            <a:endParaRPr lang="en-US" sz="2200" dirty="0">
              <a:solidFill>
                <a:schemeClr val="accent3">
                  <a:lumMod val="25000"/>
                </a:schemeClr>
              </a:solidFill>
              <a:latin typeface="ADLaM Display" panose="020F0502020204030204" pitchFamily="2"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Data Collection – SpaceX API</a:t>
            </a:r>
            <a:endParaRPr lang="en-US" dirty="0">
              <a:solidFill>
                <a:srgbClr val="0B49CB"/>
              </a:solidFill>
              <a:latin typeface="ADLaM Display" panose="020F0502020204030204" pitchFamily="2" charset="0"/>
            </a:endParaRPr>
          </a:p>
        </p:txBody>
      </p:sp>
      <p:pic>
        <p:nvPicPr>
          <p:cNvPr id="9" name="Picture 8"/>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700"/>
                    </a14:imgEffect>
                    <a14:imgEffect>
                      <a14:saturation sat="0"/>
                    </a14:imgEffect>
                  </a14:imgLayer>
                </a14:imgProps>
              </a:ext>
            </a:extLst>
          </a:blip>
          <a:srcRect l="3566" b="2701"/>
          <a:stretch>
            <a:fillRect/>
          </a:stretch>
        </p:blipFill>
        <p:spPr>
          <a:xfrm>
            <a:off x="6913392" y="1851513"/>
            <a:ext cx="3190387" cy="299764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DLaM Display" panose="020F0502020204030204" pitchFamily="2" charset="0"/>
              </a:rPr>
              <a:t>To </a:t>
            </a:r>
            <a:r>
              <a:rPr lang="en-US" sz="2200" dirty="0" err="1">
                <a:solidFill>
                  <a:schemeClr val="accent3">
                    <a:lumMod val="25000"/>
                  </a:schemeClr>
                </a:solidFill>
                <a:latin typeface="ADLaM Display" panose="020F0502020204030204" pitchFamily="2" charset="0"/>
              </a:rPr>
              <a:t>webscrap</a:t>
            </a:r>
            <a:r>
              <a:rPr lang="en-US" sz="2200" dirty="0">
                <a:solidFill>
                  <a:schemeClr val="accent3">
                    <a:lumMod val="25000"/>
                  </a:schemeClr>
                </a:solidFill>
                <a:latin typeface="ADLaM Display" panose="020F0502020204030204" pitchFamily="2" charset="0"/>
              </a:rPr>
              <a:t> Falcon 9 launch records with BeautifulSoup </a:t>
            </a:r>
            <a:endParaRPr lang="en-US" sz="2200" dirty="0">
              <a:solidFill>
                <a:schemeClr val="accent3">
                  <a:lumMod val="25000"/>
                </a:schemeClr>
              </a:solidFill>
              <a:latin typeface="ADLaM Display" panose="020F0502020204030204" pitchFamily="2" charset="0"/>
            </a:endParaRPr>
          </a:p>
          <a:p>
            <a:pPr>
              <a:lnSpc>
                <a:spcPct val="100000"/>
              </a:lnSpc>
              <a:spcBef>
                <a:spcPts val="1400"/>
              </a:spcBef>
            </a:pPr>
            <a:r>
              <a:rPr lang="en-US" sz="2200" dirty="0">
                <a:solidFill>
                  <a:schemeClr val="accent3">
                    <a:lumMod val="25000"/>
                  </a:schemeClr>
                </a:solidFill>
                <a:latin typeface="ADLaM Display" panose="020F0502020204030204" pitchFamily="2" charset="0"/>
              </a:rPr>
              <a:t>Then converted it into a pandas </a:t>
            </a:r>
            <a:r>
              <a:rPr lang="en-US" sz="2200" dirty="0" err="1">
                <a:solidFill>
                  <a:schemeClr val="accent3">
                    <a:lumMod val="25000"/>
                  </a:schemeClr>
                </a:solidFill>
                <a:latin typeface="ADLaM Display" panose="020F0502020204030204" pitchFamily="2" charset="0"/>
              </a:rPr>
              <a:t>dataframe</a:t>
            </a:r>
            <a:r>
              <a:rPr lang="en-US" sz="2200" dirty="0">
                <a:solidFill>
                  <a:schemeClr val="accent3">
                    <a:lumMod val="25000"/>
                  </a:schemeClr>
                </a:solidFill>
                <a:latin typeface="ADLaM Display" panose="020F0502020204030204" pitchFamily="2" charset="0"/>
              </a:rPr>
              <a:t>.</a:t>
            </a:r>
            <a:endParaRPr lang="en-US" sz="2200" dirty="0">
              <a:solidFill>
                <a:schemeClr val="accent3">
                  <a:lumMod val="25000"/>
                </a:schemeClr>
              </a:solidFill>
              <a:latin typeface="ADLaM Display" panose="020F0502020204030204" pitchFamily="2"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1C7DDB"/>
              </a:solidFill>
              <a:latin typeface="ADLaM Display" panose="020F0502020204030204" pitchFamily="2" charset="0"/>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DLaM Display" panose="020F0502020204030204" pitchFamily="2" charset="0"/>
              </a:rPr>
              <a:t>                             Data Collection - Scraping</a:t>
            </a:r>
            <a:endParaRPr lang="en-US" dirty="0">
              <a:solidFill>
                <a:srgbClr val="0B49CB"/>
              </a:solidFill>
            </a:endParaRPr>
          </a:p>
        </p:txBody>
      </p:sp>
      <p:sp>
        <p:nvSpPr>
          <p:cNvPr id="2" name="Content Placeholder 4"/>
          <p:cNvSpPr txBox="1"/>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DLaM Display" panose="020F0502020204030204" pitchFamily="2" charset="0"/>
            </a:endParaRPr>
          </a:p>
          <a:p>
            <a:pPr marL="0" indent="0">
              <a:buFont typeface="Arial" panose="020B0604020202020204" pitchFamily="34" charset="0"/>
              <a:buNone/>
            </a:pPr>
            <a:endParaRPr lang="en-US" sz="2200" dirty="0">
              <a:solidFill>
                <a:srgbClr val="1C7DDB"/>
              </a:solidFill>
              <a:latin typeface="ADLaM Display" panose="020F0502020204030204" pitchFamily="2" charset="0"/>
            </a:endParaRPr>
          </a:p>
          <a:p>
            <a:pPr marL="0" indent="0">
              <a:buFont typeface="Arial" panose="020B0604020202020204" pitchFamily="34" charset="0"/>
              <a:buNone/>
            </a:pPr>
            <a:endParaRPr lang="en-US" sz="2200" dirty="0">
              <a:solidFill>
                <a:srgbClr val="1C7DDB"/>
              </a:solidFill>
              <a:latin typeface="ADLaM Display" panose="020F0502020204030204" pitchFamily="2" charset="0"/>
            </a:endParaRPr>
          </a:p>
          <a:p>
            <a:pPr marL="0" indent="0">
              <a:buFont typeface="Arial" panose="020B0604020202020204" pitchFamily="34" charset="0"/>
              <a:buNone/>
            </a:pPr>
            <a:endParaRPr lang="en-US" sz="2200" dirty="0">
              <a:solidFill>
                <a:srgbClr val="1C7DDB"/>
              </a:solidFill>
              <a:latin typeface="ADLaM Display" panose="020F0502020204030204" pitchFamily="2" charset="0"/>
            </a:endParaRPr>
          </a:p>
        </p:txBody>
      </p:sp>
      <p:pic>
        <p:nvPicPr>
          <p:cNvPr id="7" name="Picture 6"/>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700"/>
                    </a14:imgEffect>
                    <a14:imgEffect>
                      <a14:saturation sat="0"/>
                    </a14:imgEffect>
                  </a14:imgLayer>
                </a14:imgProps>
              </a:ext>
            </a:extLst>
          </a:blip>
          <a:srcRect l="3619"/>
          <a:stretch>
            <a:fillRect/>
          </a:stretch>
        </p:blipFill>
        <p:spPr>
          <a:xfrm>
            <a:off x="6810245" y="2148004"/>
            <a:ext cx="2502198" cy="2664864"/>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datastoreItem>
</file>

<file path=customXml/itemProps2.xml><?xml version="1.0" encoding="utf-8"?>
<ds:datastoreItem xmlns:ds="http://schemas.openxmlformats.org/officeDocument/2006/customXml" ds:itemID="{FD840426-F08D-42AC-9846-A20E4AB85A26}">
  <ds:schemaRefs/>
</ds:datastoreItem>
</file>

<file path=customXml/itemProps3.xml><?xml version="1.0" encoding="utf-8"?>
<ds:datastoreItem xmlns:ds="http://schemas.openxmlformats.org/officeDocument/2006/customXml" ds:itemID="{54DA07C5-A406-4A0D-B3E6-3856C94AC7F3}">
  <ds:schemaRefs/>
</ds:datastoreItem>
</file>

<file path=docProps/app.xml><?xml version="1.0" encoding="utf-8"?>
<Properties xmlns="http://schemas.openxmlformats.org/officeDocument/2006/extended-properties" xmlns:vt="http://schemas.openxmlformats.org/officeDocument/2006/docPropsVTypes">
  <TotalTime>0</TotalTime>
  <Words>8584</Words>
  <Application>WPS 演示</Application>
  <PresentationFormat>宽屏</PresentationFormat>
  <Paragraphs>312</Paragraphs>
  <Slides>44</Slides>
  <Notes>3</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44</vt:i4>
      </vt:variant>
    </vt:vector>
  </HeadingPairs>
  <TitlesOfParts>
    <vt:vector size="66" baseType="lpstr">
      <vt:lpstr>Arial</vt:lpstr>
      <vt:lpstr>SimSun</vt:lpstr>
      <vt:lpstr>Wingdings</vt:lpstr>
      <vt:lpstr>ADLaM Display</vt:lpstr>
      <vt:lpstr>Carlito</vt:lpstr>
      <vt:lpstr>IBM Plex Mono SemiBold</vt:lpstr>
      <vt:lpstr>Yu Gothic UI Semibold</vt:lpstr>
      <vt:lpstr>Abadi</vt:lpstr>
      <vt:lpstr>Liberation Mono</vt:lpstr>
      <vt:lpstr>SF Pro</vt:lpstr>
      <vt:lpstr>Abadi</vt:lpstr>
      <vt:lpstr>Arial</vt:lpstr>
      <vt:lpstr>IBM Plex Mono Text</vt:lpstr>
      <vt:lpstr>NumberOnly</vt:lpstr>
      <vt:lpstr>Segoe Print</vt:lpstr>
      <vt:lpstr>Microsoft YaHei</vt:lpstr>
      <vt:lpstr>Arial Unicode MS</vt:lpstr>
      <vt:lpstr>Calibri</vt:lpstr>
      <vt:lpstr>DengXian</vt:lpstr>
      <vt:lpstr>Calibri</vt:lpstr>
      <vt:lpstr>Calibri Light</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不会骑车的小常</cp:lastModifiedBy>
  <cp:revision>246</cp:revision>
  <dcterms:created xsi:type="dcterms:W3CDTF">2021-04-29T18:58:00Z</dcterms:created>
  <dcterms:modified xsi:type="dcterms:W3CDTF">2025-02-23T11:31:08Z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59653BD77F584C788B54F979E1A68F14_12</vt:lpwstr>
  </property>
  <property fmtid="{D5CDD505-2E9C-101B-9397-08002B2CF9AE}" pid="4" name="KSOProductBuildVer">
    <vt:lpwstr>2052-12.1.0.19770</vt:lpwstr>
  </property>
</Properties>
</file>